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67" r:id="rId3"/>
    <p:sldId id="268" r:id="rId4"/>
    <p:sldId id="269" r:id="rId5"/>
    <p:sldId id="270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C8E1AF-A53E-4866-80AC-FAE53341AADD}" v="6" dt="2018-11-25T19:26:20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9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4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4ebbbf02e9710d60" providerId="LiveId" clId="{DBC8E1AF-A53E-4866-80AC-FAE53341AADD}"/>
    <pc:docChg chg="delSld modSld">
      <pc:chgData name="Danny Young" userId="4ebbbf02e9710d60" providerId="LiveId" clId="{DBC8E1AF-A53E-4866-80AC-FAE53341AADD}" dt="2018-11-25T19:26:07.227" v="3" actId="2696"/>
      <pc:docMkLst>
        <pc:docMk/>
      </pc:docMkLst>
      <pc:sldChg chg="del">
        <pc:chgData name="Danny Young" userId="4ebbbf02e9710d60" providerId="LiveId" clId="{DBC8E1AF-A53E-4866-80AC-FAE53341AADD}" dt="2018-11-25T19:26:07.227" v="3" actId="2696"/>
        <pc:sldMkLst>
          <pc:docMk/>
          <pc:sldMk cId="0" sldId="258"/>
        </pc:sldMkLst>
      </pc:sldChg>
      <pc:sldChg chg="addSp delSp del">
        <pc:chgData name="Danny Young" userId="4ebbbf02e9710d60" providerId="LiveId" clId="{DBC8E1AF-A53E-4866-80AC-FAE53341AADD}" dt="2018-11-25T19:26:04.867" v="2" actId="2696"/>
        <pc:sldMkLst>
          <pc:docMk/>
          <pc:sldMk cId="0" sldId="266"/>
        </pc:sldMkLst>
        <pc:spChg chg="add del">
          <ac:chgData name="Danny Young" userId="4ebbbf02e9710d60" providerId="LiveId" clId="{DBC8E1AF-A53E-4866-80AC-FAE53341AADD}" dt="2018-11-25T19:25:55.758" v="1"/>
          <ac:spMkLst>
            <pc:docMk/>
            <pc:sldMk cId="0" sldId="266"/>
            <ac:spMk id="25603" creationId="{136BCD3B-D9D6-41D1-893C-70BEB84BBEFE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image" Target="../media/image82.wmf"/><Relationship Id="rId7" Type="http://schemas.openxmlformats.org/officeDocument/2006/relationships/image" Target="../media/image85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4.wmf"/><Relationship Id="rId5" Type="http://schemas.openxmlformats.org/officeDocument/2006/relationships/image" Target="../media/image45.wmf"/><Relationship Id="rId4" Type="http://schemas.openxmlformats.org/officeDocument/2006/relationships/image" Target="../media/image83.wmf"/><Relationship Id="rId9" Type="http://schemas.openxmlformats.org/officeDocument/2006/relationships/image" Target="../media/image8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4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35.wmf"/><Relationship Id="rId11" Type="http://schemas.openxmlformats.org/officeDocument/2006/relationships/image" Target="../media/image51.wmf"/><Relationship Id="rId5" Type="http://schemas.openxmlformats.org/officeDocument/2006/relationships/image" Target="../media/image46.wmf"/><Relationship Id="rId10" Type="http://schemas.openxmlformats.org/officeDocument/2006/relationships/image" Target="../media/image50.wmf"/><Relationship Id="rId4" Type="http://schemas.openxmlformats.org/officeDocument/2006/relationships/image" Target="../media/image45.wmf"/><Relationship Id="rId9" Type="http://schemas.openxmlformats.org/officeDocument/2006/relationships/image" Target="../media/image4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image" Target="../media/image63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12" Type="http://schemas.openxmlformats.org/officeDocument/2006/relationships/image" Target="../media/image62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11" Type="http://schemas.openxmlformats.org/officeDocument/2006/relationships/image" Target="../media/image61.wmf"/><Relationship Id="rId5" Type="http://schemas.openxmlformats.org/officeDocument/2006/relationships/image" Target="../media/image57.wmf"/><Relationship Id="rId10" Type="http://schemas.openxmlformats.org/officeDocument/2006/relationships/image" Target="../media/image35.wmf"/><Relationship Id="rId4" Type="http://schemas.openxmlformats.org/officeDocument/2006/relationships/image" Target="../media/image56.wmf"/><Relationship Id="rId9" Type="http://schemas.openxmlformats.org/officeDocument/2006/relationships/image" Target="../media/image60.wmf"/><Relationship Id="rId14" Type="http://schemas.openxmlformats.org/officeDocument/2006/relationships/image" Target="../media/image6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image" Target="../media/image76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12" Type="http://schemas.openxmlformats.org/officeDocument/2006/relationships/image" Target="../media/image75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11" Type="http://schemas.openxmlformats.org/officeDocument/2006/relationships/image" Target="../media/image74.wmf"/><Relationship Id="rId5" Type="http://schemas.openxmlformats.org/officeDocument/2006/relationships/image" Target="../media/image69.wmf"/><Relationship Id="rId15" Type="http://schemas.openxmlformats.org/officeDocument/2006/relationships/image" Target="../media/image78.wmf"/><Relationship Id="rId10" Type="http://schemas.openxmlformats.org/officeDocument/2006/relationships/image" Target="../media/image45.wmf"/><Relationship Id="rId4" Type="http://schemas.openxmlformats.org/officeDocument/2006/relationships/image" Target="../media/image68.wmf"/><Relationship Id="rId9" Type="http://schemas.openxmlformats.org/officeDocument/2006/relationships/image" Target="../media/image73.wmf"/><Relationship Id="rId14" Type="http://schemas.openxmlformats.org/officeDocument/2006/relationships/image" Target="../media/image7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4AC1E6-CE21-487F-9E0C-E960BB65D2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299E1D-E8C6-4B8D-AB23-B48C758E007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FFD242C-FEDB-4188-B03A-0B6C4DB6FA96}" type="datetimeFigureOut">
              <a:rPr lang="en-CA"/>
              <a:pPr>
                <a:defRPr/>
              </a:pPr>
              <a:t>2018-11-25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C79BBFF-5D0F-4953-B9FF-63972DECE7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2806DF-436B-44F9-93F1-D021C4463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55174-A304-4D6F-9147-6DDA0BF7548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C0A67-ABBC-4AA7-8B0D-2C979770D6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BC0EA73-81D0-4139-80CF-4F7D7ABFCCE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C1DF21F7-8816-4318-BF5B-5C6999C522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C6AFCF71-BC8A-49C6-A198-8D25018D82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EF7D7F14-FEF9-4A9C-889E-10B5DD760D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98E1ED-4052-4D2F-A892-F379A8838506}" type="slidenum">
              <a:rPr lang="en-CA" altLang="en-US" smtClean="0"/>
              <a:pPr/>
              <a:t>1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650AB7B3-D74D-4852-B28E-3AE38B0A92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1BAF0BC9-7848-4770-A9EF-AF61F40F44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897E0720-9A74-4997-A72A-C0CDDDD62C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8D0CB7-A1B2-4A69-BB4D-1C00D2803A15}" type="slidenum">
              <a:rPr lang="en-CA" altLang="en-US" smtClean="0"/>
              <a:pPr/>
              <a:t>6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93ABB29A-F8EB-4AAA-988A-DB01FB725D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DC3D4261-0EE4-41EE-880C-550888E5C8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8060A00B-3362-4586-BA9E-6BCD57B1E7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E8BB1D-D885-45F2-A451-07359552CFC3}" type="slidenum">
              <a:rPr lang="en-CA" altLang="en-US" smtClean="0"/>
              <a:pPr/>
              <a:t>7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2C3CDC7A-C762-4EB8-8481-B054E97AC0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45B881D6-D6A7-41F3-9697-91924EF03E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12E889E7-AFA5-4830-8470-7CCD299876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608FD6-DFA9-4690-8729-7B9635D4545F}" type="slidenum">
              <a:rPr lang="en-CA" altLang="en-US" smtClean="0"/>
              <a:pPr/>
              <a:t>8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071B097A-8BA7-40C1-AF92-398F532878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32F5B81D-E4FC-49D4-8D58-5C71A82F0B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6ACF961A-96EC-45FF-93E8-D32128FDC2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71E92-102A-41A1-A49E-ADC3D577BDBF}" type="slidenum">
              <a:rPr lang="en-CA" altLang="en-US" smtClean="0"/>
              <a:pPr/>
              <a:t>9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87579CE6-6304-4BA8-AE2E-2D2566F96F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B8C85732-2B72-478C-BD6A-4F2CBA3A3D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E70197A5-14B8-4677-B924-0AB321E90D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FE99B5-7E4D-4B64-8D3F-38AC1D9AA4F2}" type="slidenum">
              <a:rPr lang="en-CA" altLang="en-US" smtClean="0"/>
              <a:pPr/>
              <a:t>10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9613278F-7712-4123-BCBB-C871E4A80E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83796163-8CA9-4981-BAE9-8CDC4BDB59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AB64BB72-B0C3-432D-84BC-534A8C270D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1FBC43-40FC-4C82-80FD-715A416E2DB6}" type="slidenum">
              <a:rPr lang="en-CA" altLang="en-US" smtClean="0"/>
              <a:pPr/>
              <a:t>11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3259619B-9DB6-4A21-AD72-346FF473E5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8ABDFA26-D2F5-448E-AB65-3261FFBA07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B4FE3291-4588-4696-B031-2CFE216DF6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609C3E-56DF-4E80-9F06-BED0C36E7136}" type="slidenum">
              <a:rPr lang="en-CA" altLang="en-US" smtClean="0"/>
              <a:pPr/>
              <a:t>12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3AFEC0EF-729C-496B-8EC4-78732AD88D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7BE6026F-EDC4-43ED-8D72-0A21D160DA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5D71D135-E85D-49F6-B68B-00F827825F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A6AC03-1FE1-4007-ABCB-5A272ED394E3}" type="slidenum">
              <a:rPr lang="en-CA" altLang="en-US" smtClean="0"/>
              <a:pPr/>
              <a:t>13</a:t>
            </a:fld>
            <a:endParaRPr lang="en-C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B52FD9-C8E5-4E93-BA1A-8A53C3F344B7}"/>
              </a:ext>
            </a:extLst>
          </p:cNvPr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74F322-AAE3-4E49-89C8-8531366A6D95}"/>
              </a:ext>
            </a:extLst>
          </p:cNvPr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D48985-E0F9-47C6-B6F3-AFF4F4B49D08}"/>
              </a:ext>
            </a:extLst>
          </p:cNvPr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479EEA-2617-483D-9930-E7415A19EA95}"/>
              </a:ext>
            </a:extLst>
          </p:cNvPr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27">
            <a:extLst>
              <a:ext uri="{FF2B5EF4-FFF2-40B4-BE49-F238E27FC236}">
                <a16:creationId xmlns:a16="http://schemas.microsoft.com/office/drawing/2014/main" id="{50954911-2DB2-4E51-8121-FC8173037F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62DFECD-67AC-4259-94C1-A9BA8B892559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11" name="Footer Placeholder 16">
            <a:extLst>
              <a:ext uri="{FF2B5EF4-FFF2-40B4-BE49-F238E27FC236}">
                <a16:creationId xmlns:a16="http://schemas.microsoft.com/office/drawing/2014/main" id="{A05D42F6-6D2E-49C7-B62C-431D05C70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" name="Slide Number Placeholder 28">
            <a:extLst>
              <a:ext uri="{FF2B5EF4-FFF2-40B4-BE49-F238E27FC236}">
                <a16:creationId xmlns:a16="http://schemas.microsoft.com/office/drawing/2014/main" id="{CFFEDA7D-6222-4237-81AA-1347FCC24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8CDE2-165C-43E6-B2B9-C93641C900A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2074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AA9B9167-2BA7-43E1-9631-6A72032CF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FD578-56AA-4536-91D1-F95C535CF43F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D7FDA22-DC74-4364-8287-7274321E7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E82773C-A52B-46A9-AC37-E826F7638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E66BF-D124-4202-82DE-92F77CBBB0C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8931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10">
            <a:extLst>
              <a:ext uri="{FF2B5EF4-FFF2-40B4-BE49-F238E27FC236}">
                <a16:creationId xmlns:a16="http://schemas.microsoft.com/office/drawing/2014/main" id="{A8D50588-C703-4BF6-936D-5A03A5A9D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25E2DC6B-576E-4887-AC02-3C9D003A477D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12">
            <a:extLst>
              <a:ext uri="{FF2B5EF4-FFF2-40B4-BE49-F238E27FC236}">
                <a16:creationId xmlns:a16="http://schemas.microsoft.com/office/drawing/2014/main" id="{551AB508-3E38-43D9-BA54-F0466E9A68C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D7ED29D-00AD-4DC8-9B2E-BD26DBA9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9CB74-9A06-4807-8C67-D8DBE71B9348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45BD25F-97CF-4986-8CCA-7E6EE5CA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BF51F63-3787-4E13-806B-D3A180BE0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B9B5B-913D-4165-9C22-769DEE24FAD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0718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DA8418D-D720-46AE-9ECD-4FDAD848C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CFA8F-D823-4A69-BEAE-25A651300F31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9D7DEE5-A93B-434C-80BD-7F2ECB4C5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F63C2BDF-3C92-48BA-A5D9-978647285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B4CFA-0CCB-4B20-AAE4-890318C4737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5027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24C0D9-2270-4B62-9A03-0D079FCC5227}"/>
              </a:ext>
            </a:extLst>
          </p:cNvPr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65A1AA-B07E-429C-AF8C-09AF8B1B37B3}"/>
              </a:ext>
            </a:extLst>
          </p:cNvPr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D6A654E-CC7E-4593-937E-7595C0D7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AC4E5-6695-455B-8F70-F72A34D5E952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5384C00-9D4D-44E3-B6D9-BA435723F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C602E35-B919-4748-A5F3-123290C0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48BFF-2196-4B64-B915-F6B9766B3D9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41931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5C2B784D-BC8A-47D4-981D-DA2E0FF49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53E45-1419-439A-9394-AE3D7A6E3E4B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5147157-2EF9-4B68-A697-036DCB41A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F795A194-D266-4174-B37F-3B8BA1109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B662B-6634-43DB-A63A-EA7D9766E08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2781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FC19BCE6-CC2A-47ED-A102-D16D38853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8058B-3432-4EF5-89E0-73040DBF9A3E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C830540-FDC8-48AE-A7FB-BB1356B4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6CE243B6-1715-4340-9752-F00E868C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E0D9D-137A-41A2-9FA9-00B2A9D1578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9835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F3673B7C-72BE-491D-B503-6DC755255E4A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7A934DB8-F1B7-4A3E-93C2-1876F6CC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5B6AA-12FA-4B93-941A-615C71B9234C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2070E91-7226-4C79-9147-E74F4CE02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6FDF83AC-7E3B-4BE2-AAE0-D29CD2364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FC62D-E0ED-4568-85E0-32118EA31F3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97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0">
            <a:extLst>
              <a:ext uri="{FF2B5EF4-FFF2-40B4-BE49-F238E27FC236}">
                <a16:creationId xmlns:a16="http://schemas.microsoft.com/office/drawing/2014/main" id="{11AC46A4-1CC0-4B09-9FDA-99D27F3F3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2AD255C5-5E11-4069-99F6-6FD17A52AADD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21C27A06-B378-4CA3-AD26-BC9637B75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BFDD2-A5D4-4745-874C-DCB66A42D1A5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4A725D2-8105-4796-8D6B-E96299E8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CE9BA4C-E51C-4138-BCFF-4C906F12E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EB0BA-77A8-4A14-9CEC-0A33583D42A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196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>
            <a:extLst>
              <a:ext uri="{FF2B5EF4-FFF2-40B4-BE49-F238E27FC236}">
                <a16:creationId xmlns:a16="http://schemas.microsoft.com/office/drawing/2014/main" id="{BFF8B55E-E197-4B00-92D6-9E6365169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" name="Straight Connector 11">
            <a:extLst>
              <a:ext uri="{FF2B5EF4-FFF2-40B4-BE49-F238E27FC236}">
                <a16:creationId xmlns:a16="http://schemas.microsoft.com/office/drawing/2014/main" id="{146FE126-77DB-44C2-8468-4A4FF802C76B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906DA490-EC50-4CAD-AA89-EA2073ABAC45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6A6D25AE-7873-4239-ADBB-8DF18FA86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871A4-AE2E-47D3-A0D4-08F0D17052E0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5A12CCF6-C1DF-40CC-96AC-E128AB091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7C92D23-759B-4EE5-9187-CAB0406AC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D4E6-0D9E-4546-862A-4E0DCBFDFF4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5442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>
            <a:extLst>
              <a:ext uri="{FF2B5EF4-FFF2-40B4-BE49-F238E27FC236}">
                <a16:creationId xmlns:a16="http://schemas.microsoft.com/office/drawing/2014/main" id="{C0B3767E-F5A0-4D5E-BE9D-0F82D5178D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EE531DBE-699B-4A07-B012-8148A815EFFD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BB9F44-B77E-424C-9A66-F252EC4ED115}"/>
              </a:ext>
            </a:extLst>
          </p:cNvPr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55CD714-6674-4DAF-A5BD-2D661B6AF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D2EA0-27CE-48CA-A101-C8169A49F04E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859E1EC9-FDE2-4558-9A06-58DDE743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4EDE7E6-6B94-475B-B3ED-C26776D1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0B657-4965-40EB-98D7-33148D1E06D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570497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>
            <a:extLst>
              <a:ext uri="{FF2B5EF4-FFF2-40B4-BE49-F238E27FC236}">
                <a16:creationId xmlns:a16="http://schemas.microsoft.com/office/drawing/2014/main" id="{59BF01E7-D256-4AEE-A20F-FB793E06A3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>
            <a:extLst>
              <a:ext uri="{FF2B5EF4-FFF2-40B4-BE49-F238E27FC236}">
                <a16:creationId xmlns:a16="http://schemas.microsoft.com/office/drawing/2014/main" id="{B0C3CA51-1DAC-4AA1-9888-72B8702C2D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835B4FB2-8F8C-416E-8A54-AE853635CD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C988E27-35AD-48C3-9676-4D3C7AA27E32}" type="datetimeFigureOut">
              <a:rPr lang="en-US"/>
              <a:pPr>
                <a:defRPr/>
              </a:pPr>
              <a:t>11/25/2018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13DD6-BD93-4757-A3BD-825DEE46B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2DC7400D-0E4B-46CE-AAAC-4970723E8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fld id="{BDEAB8ED-9B24-4473-B484-A55899274D9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sp>
        <p:nvSpPr>
          <p:cNvPr id="1031" name="Straight Connector 27">
            <a:extLst>
              <a:ext uri="{FF2B5EF4-FFF2-40B4-BE49-F238E27FC236}">
                <a16:creationId xmlns:a16="http://schemas.microsoft.com/office/drawing/2014/main" id="{E4F13D7C-5148-43EB-BA31-B221AD56E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32" name="Straight Connector 28">
            <a:extLst>
              <a:ext uri="{FF2B5EF4-FFF2-40B4-BE49-F238E27FC236}">
                <a16:creationId xmlns:a16="http://schemas.microsoft.com/office/drawing/2014/main" id="{0A137214-0E66-412C-932B-B5174F41FF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0723C8BB-53E1-4E23-9C7A-9D763FCBC246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3" r:id="rId2"/>
    <p:sldLayoutId id="2147483858" r:id="rId3"/>
    <p:sldLayoutId id="2147483854" r:id="rId4"/>
    <p:sldLayoutId id="2147483855" r:id="rId5"/>
    <p:sldLayoutId id="2147483859" r:id="rId6"/>
    <p:sldLayoutId id="2147483860" r:id="rId7"/>
    <p:sldLayoutId id="2147483861" r:id="rId8"/>
    <p:sldLayoutId id="2147483862" r:id="rId9"/>
    <p:sldLayoutId id="2147483856" r:id="rId10"/>
    <p:sldLayoutId id="21474838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69.wmf"/><Relationship Id="rId18" Type="http://schemas.openxmlformats.org/officeDocument/2006/relationships/oleObject" Target="../embeddings/oleObject85.bin"/><Relationship Id="rId26" Type="http://schemas.openxmlformats.org/officeDocument/2006/relationships/oleObject" Target="../embeddings/oleObject89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73.wmf"/><Relationship Id="rId34" Type="http://schemas.openxmlformats.org/officeDocument/2006/relationships/image" Target="../media/image78.wmf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82.bin"/><Relationship Id="rId17" Type="http://schemas.openxmlformats.org/officeDocument/2006/relationships/image" Target="../media/image71.wmf"/><Relationship Id="rId25" Type="http://schemas.openxmlformats.org/officeDocument/2006/relationships/image" Target="../media/image74.wmf"/><Relationship Id="rId33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6.bin"/><Relationship Id="rId29" Type="http://schemas.openxmlformats.org/officeDocument/2006/relationships/oleObject" Target="../embeddings/oleObject91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9.bin"/><Relationship Id="rId11" Type="http://schemas.openxmlformats.org/officeDocument/2006/relationships/image" Target="../media/image68.wmf"/><Relationship Id="rId24" Type="http://schemas.openxmlformats.org/officeDocument/2006/relationships/oleObject" Target="../embeddings/oleObject88.bin"/><Relationship Id="rId32" Type="http://schemas.openxmlformats.org/officeDocument/2006/relationships/image" Target="../media/image77.wmf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23" Type="http://schemas.openxmlformats.org/officeDocument/2006/relationships/image" Target="../media/image45.wmf"/><Relationship Id="rId28" Type="http://schemas.openxmlformats.org/officeDocument/2006/relationships/image" Target="../media/image75.wmf"/><Relationship Id="rId10" Type="http://schemas.openxmlformats.org/officeDocument/2006/relationships/oleObject" Target="../embeddings/oleObject81.bin"/><Relationship Id="rId19" Type="http://schemas.openxmlformats.org/officeDocument/2006/relationships/image" Target="../media/image72.wmf"/><Relationship Id="rId31" Type="http://schemas.openxmlformats.org/officeDocument/2006/relationships/oleObject" Target="../embeddings/oleObject92.bin"/><Relationship Id="rId4" Type="http://schemas.openxmlformats.org/officeDocument/2006/relationships/oleObject" Target="../embeddings/oleObject78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83.bin"/><Relationship Id="rId22" Type="http://schemas.openxmlformats.org/officeDocument/2006/relationships/oleObject" Target="../embeddings/oleObject87.bin"/><Relationship Id="rId27" Type="http://schemas.openxmlformats.org/officeDocument/2006/relationships/oleObject" Target="../embeddings/oleObject90.bin"/><Relationship Id="rId30" Type="http://schemas.openxmlformats.org/officeDocument/2006/relationships/image" Target="../media/image7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79.wmf"/><Relationship Id="rId4" Type="http://schemas.openxmlformats.org/officeDocument/2006/relationships/oleObject" Target="../embeddings/oleObject9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13" Type="http://schemas.openxmlformats.org/officeDocument/2006/relationships/image" Target="../media/image83.wmf"/><Relationship Id="rId18" Type="http://schemas.openxmlformats.org/officeDocument/2006/relationships/oleObject" Target="../embeddings/oleObject103.bin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105.bin"/><Relationship Id="rId7" Type="http://schemas.openxmlformats.org/officeDocument/2006/relationships/image" Target="../media/image81.wmf"/><Relationship Id="rId12" Type="http://schemas.openxmlformats.org/officeDocument/2006/relationships/oleObject" Target="../embeddings/oleObject100.bin"/><Relationship Id="rId17" Type="http://schemas.openxmlformats.org/officeDocument/2006/relationships/image" Target="../media/image8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2.bin"/><Relationship Id="rId20" Type="http://schemas.openxmlformats.org/officeDocument/2006/relationships/image" Target="../media/image85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96.bin"/><Relationship Id="rId11" Type="http://schemas.openxmlformats.org/officeDocument/2006/relationships/oleObject" Target="../embeddings/oleObject99.bin"/><Relationship Id="rId24" Type="http://schemas.openxmlformats.org/officeDocument/2006/relationships/image" Target="../media/image87.wmf"/><Relationship Id="rId5" Type="http://schemas.openxmlformats.org/officeDocument/2006/relationships/image" Target="../media/image80.wmf"/><Relationship Id="rId15" Type="http://schemas.openxmlformats.org/officeDocument/2006/relationships/image" Target="../media/image45.wmf"/><Relationship Id="rId23" Type="http://schemas.openxmlformats.org/officeDocument/2006/relationships/oleObject" Target="../embeddings/oleObject106.bin"/><Relationship Id="rId10" Type="http://schemas.openxmlformats.org/officeDocument/2006/relationships/oleObject" Target="../embeddings/oleObject98.bin"/><Relationship Id="rId19" Type="http://schemas.openxmlformats.org/officeDocument/2006/relationships/oleObject" Target="../embeddings/oleObject104.bin"/><Relationship Id="rId4" Type="http://schemas.openxmlformats.org/officeDocument/2006/relationships/oleObject" Target="../embeddings/oleObject95.bin"/><Relationship Id="rId9" Type="http://schemas.openxmlformats.org/officeDocument/2006/relationships/image" Target="../media/image82.wmf"/><Relationship Id="rId14" Type="http://schemas.openxmlformats.org/officeDocument/2006/relationships/oleObject" Target="../embeddings/oleObject101.bin"/><Relationship Id="rId22" Type="http://schemas.openxmlformats.org/officeDocument/2006/relationships/image" Target="../media/image8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79.wmf"/><Relationship Id="rId4" Type="http://schemas.openxmlformats.org/officeDocument/2006/relationships/oleObject" Target="../embeddings/oleObject10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4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19.wmf"/><Relationship Id="rId26" Type="http://schemas.openxmlformats.org/officeDocument/2006/relationships/image" Target="../media/image23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29" Type="http://schemas.openxmlformats.org/officeDocument/2006/relationships/oleObject" Target="../embeddings/oleObject29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2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24.wmf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7.wmf"/><Relationship Id="rId22" Type="http://schemas.openxmlformats.org/officeDocument/2006/relationships/image" Target="../media/image21.wmf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2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3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37.wmf"/><Relationship Id="rId18" Type="http://schemas.openxmlformats.org/officeDocument/2006/relationships/oleObject" Target="../embeddings/oleObject44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41.wmf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41.bin"/><Relationship Id="rId1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3.bin"/><Relationship Id="rId20" Type="http://schemas.openxmlformats.org/officeDocument/2006/relationships/oleObject" Target="../embeddings/oleObject4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40.bin"/><Relationship Id="rId19" Type="http://schemas.openxmlformats.org/officeDocument/2006/relationships/image" Target="../media/image40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4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45.wmf"/><Relationship Id="rId18" Type="http://schemas.openxmlformats.org/officeDocument/2006/relationships/image" Target="../media/image35.wmf"/><Relationship Id="rId26" Type="http://schemas.openxmlformats.org/officeDocument/2006/relationships/image" Target="../media/image50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56.bin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51.bin"/><Relationship Id="rId17" Type="http://schemas.openxmlformats.org/officeDocument/2006/relationships/oleObject" Target="../embeddings/oleObject54.bin"/><Relationship Id="rId25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3.bin"/><Relationship Id="rId20" Type="http://schemas.openxmlformats.org/officeDocument/2006/relationships/image" Target="../media/image47.wmf"/><Relationship Id="rId29" Type="http://schemas.openxmlformats.org/officeDocument/2006/relationships/oleObject" Target="../embeddings/oleObject6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44.wmf"/><Relationship Id="rId24" Type="http://schemas.openxmlformats.org/officeDocument/2006/relationships/image" Target="../media/image49.wmf"/><Relationship Id="rId5" Type="http://schemas.openxmlformats.org/officeDocument/2006/relationships/image" Target="../media/image42.wmf"/><Relationship Id="rId15" Type="http://schemas.openxmlformats.org/officeDocument/2006/relationships/image" Target="../media/image46.wmf"/><Relationship Id="rId23" Type="http://schemas.openxmlformats.org/officeDocument/2006/relationships/oleObject" Target="../embeddings/oleObject57.bin"/><Relationship Id="rId28" Type="http://schemas.openxmlformats.org/officeDocument/2006/relationships/image" Target="../media/image51.wmf"/><Relationship Id="rId10" Type="http://schemas.openxmlformats.org/officeDocument/2006/relationships/oleObject" Target="../embeddings/oleObject50.bin"/><Relationship Id="rId19" Type="http://schemas.openxmlformats.org/officeDocument/2006/relationships/oleObject" Target="../embeddings/oleObject55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49.bin"/><Relationship Id="rId14" Type="http://schemas.openxmlformats.org/officeDocument/2006/relationships/oleObject" Target="../embeddings/oleObject52.bin"/><Relationship Id="rId22" Type="http://schemas.openxmlformats.org/officeDocument/2006/relationships/image" Target="../media/image48.wmf"/><Relationship Id="rId27" Type="http://schemas.openxmlformats.org/officeDocument/2006/relationships/oleObject" Target="../embeddings/oleObject59.bin"/><Relationship Id="rId30" Type="http://schemas.openxmlformats.org/officeDocument/2006/relationships/image" Target="../media/image5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57.wmf"/><Relationship Id="rId18" Type="http://schemas.openxmlformats.org/officeDocument/2006/relationships/oleObject" Target="../embeddings/oleObject69.bin"/><Relationship Id="rId26" Type="http://schemas.openxmlformats.org/officeDocument/2006/relationships/image" Target="../media/image35.wmf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5.wmf"/><Relationship Id="rId34" Type="http://schemas.openxmlformats.org/officeDocument/2006/relationships/image" Target="../media/image64.wmf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65.bin"/><Relationship Id="rId17" Type="http://schemas.openxmlformats.org/officeDocument/2006/relationships/oleObject" Target="../embeddings/oleObject68.bin"/><Relationship Id="rId25" Type="http://schemas.openxmlformats.org/officeDocument/2006/relationships/oleObject" Target="../embeddings/oleObject73.bin"/><Relationship Id="rId3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7.bin"/><Relationship Id="rId20" Type="http://schemas.openxmlformats.org/officeDocument/2006/relationships/oleObject" Target="../embeddings/oleObject70.bin"/><Relationship Id="rId29" Type="http://schemas.openxmlformats.org/officeDocument/2006/relationships/oleObject" Target="../embeddings/oleObject75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56.wmf"/><Relationship Id="rId24" Type="http://schemas.openxmlformats.org/officeDocument/2006/relationships/oleObject" Target="../embeddings/oleObject72.bin"/><Relationship Id="rId32" Type="http://schemas.openxmlformats.org/officeDocument/2006/relationships/image" Target="../media/image63.wmf"/><Relationship Id="rId5" Type="http://schemas.openxmlformats.org/officeDocument/2006/relationships/image" Target="../media/image53.wmf"/><Relationship Id="rId15" Type="http://schemas.openxmlformats.org/officeDocument/2006/relationships/image" Target="../media/image58.wmf"/><Relationship Id="rId23" Type="http://schemas.openxmlformats.org/officeDocument/2006/relationships/image" Target="../media/image60.wmf"/><Relationship Id="rId28" Type="http://schemas.openxmlformats.org/officeDocument/2006/relationships/image" Target="../media/image61.wmf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59.wmf"/><Relationship Id="rId31" Type="http://schemas.openxmlformats.org/officeDocument/2006/relationships/oleObject" Target="../embeddings/oleObject76.bin"/><Relationship Id="rId4" Type="http://schemas.openxmlformats.org/officeDocument/2006/relationships/oleObject" Target="../embeddings/oleObject61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66.bin"/><Relationship Id="rId22" Type="http://schemas.openxmlformats.org/officeDocument/2006/relationships/oleObject" Target="../embeddings/oleObject71.bin"/><Relationship Id="rId27" Type="http://schemas.openxmlformats.org/officeDocument/2006/relationships/oleObject" Target="../embeddings/oleObject74.bin"/><Relationship Id="rId30" Type="http://schemas.openxmlformats.org/officeDocument/2006/relationships/image" Target="../media/image6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85C8906-1682-4B77-9D63-3A95A78B58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Section 3.6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82D7F-2BC3-47F5-878A-6D84E8EA3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3000" dirty="0"/>
              <a:t>Problems Involving Linear Systems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34A6FC4-BBB7-47BC-8C0B-B967A73CD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725" y="560388"/>
            <a:ext cx="8702675" cy="990600"/>
          </a:xfrm>
        </p:spPr>
        <p:txBody>
          <a:bodyPr/>
          <a:lstStyle/>
          <a:p>
            <a:pPr eaLnBrk="1" hangingPunct="1"/>
            <a:r>
              <a:rPr lang="en-CA" altLang="en-US" sz="2100"/>
              <a:t>Ex: James invested $10000, part with Bank A (7%) and part with Bank B (13%). After one year, both banks made the same amount of Interest.  How much did he invest with each bank?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336A0F-DA18-4D3A-9A42-4322CADBF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714500"/>
            <a:ext cx="2825750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Total Investment   $10000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8A052-21D5-4022-A933-851DF68F2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2568575"/>
            <a:ext cx="1454150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Amount $A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Bank A (7%)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3E0D76-3A56-4B9D-85CD-9DCF78036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2574925"/>
            <a:ext cx="1608138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Amount $B</a:t>
            </a:r>
            <a:br>
              <a:rPr lang="en-CA" altLang="en-US" sz="1800">
                <a:latin typeface="Arial" panose="020B0604020202020204" pitchFamily="34" charset="0"/>
              </a:rPr>
            </a:br>
            <a:r>
              <a:rPr lang="en-CA" altLang="en-US" sz="1800">
                <a:latin typeface="Arial" panose="020B0604020202020204" pitchFamily="34" charset="0"/>
              </a:rPr>
              <a:t>Bank B (13%)</a:t>
            </a:r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AFBD85EB-C7A9-494D-AF0A-15426F591C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2575" y="3373438"/>
          <a:ext cx="18748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1028254" imgH="253890" progId="Equation.DSMT4">
                  <p:embed/>
                </p:oleObj>
              </mc:Choice>
              <mc:Fallback>
                <p:oleObj name="Equation" r:id="rId4" imgW="1028254" imgH="253890" progId="Equation.DSMT4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AFBD85EB-C7A9-494D-AF0A-15426F591C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3373438"/>
                        <a:ext cx="187483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6F5E1DCA-3907-47AC-A963-E40DF9DC9D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25700" y="3409950"/>
          <a:ext cx="18748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1028254" imgH="253890" progId="Equation.DSMT4">
                  <p:embed/>
                </p:oleObj>
              </mc:Choice>
              <mc:Fallback>
                <p:oleObj name="Equation" r:id="rId6" imgW="1028254" imgH="253890" progId="Equation.DSMT4">
                  <p:embed/>
                  <p:pic>
                    <p:nvPicPr>
                      <p:cNvPr id="25603" name="Object 3">
                        <a:extLst>
                          <a:ext uri="{FF2B5EF4-FFF2-40B4-BE49-F238E27FC236}">
                            <a16:creationId xmlns:a16="http://schemas.microsoft.com/office/drawing/2014/main" id="{6F5E1DCA-3907-47AC-A963-E40DF9DC9D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3409950"/>
                        <a:ext cx="187483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6B2A52A-1227-46C3-94A9-4F8A58E66B68}"/>
              </a:ext>
            </a:extLst>
          </p:cNvPr>
          <p:cNvCxnSpPr>
            <a:stCxn id="4" idx="2"/>
            <a:endCxn id="5" idx="0"/>
          </p:cNvCxnSpPr>
          <p:nvPr/>
        </p:nvCxnSpPr>
        <p:spPr>
          <a:xfrm rot="5400000">
            <a:off x="1549400" y="1790701"/>
            <a:ext cx="484187" cy="10715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096EAAC-F014-4D19-B5A0-DA6A9DADDEDA}"/>
              </a:ext>
            </a:extLst>
          </p:cNvPr>
          <p:cNvCxnSpPr>
            <a:stCxn id="4" idx="2"/>
            <a:endCxn id="6" idx="0"/>
          </p:cNvCxnSpPr>
          <p:nvPr/>
        </p:nvCxnSpPr>
        <p:spPr>
          <a:xfrm rot="16200000" flipH="1">
            <a:off x="2566988" y="1844675"/>
            <a:ext cx="490537" cy="9699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396CF855-7481-4A87-BC1D-33DAF0BD46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813" y="3921125"/>
          <a:ext cx="12731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698197" imgH="177723" progId="Equation.DSMT4">
                  <p:embed/>
                </p:oleObj>
              </mc:Choice>
              <mc:Fallback>
                <p:oleObj name="Equation" r:id="rId8" imgW="698197" imgH="177723" progId="Equation.DSMT4">
                  <p:embed/>
                  <p:pic>
                    <p:nvPicPr>
                      <p:cNvPr id="25604" name="Object 4">
                        <a:extLst>
                          <a:ext uri="{FF2B5EF4-FFF2-40B4-BE49-F238E27FC236}">
                            <a16:creationId xmlns:a16="http://schemas.microsoft.com/office/drawing/2014/main" id="{396CF855-7481-4A87-BC1D-33DAF0BD46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3921125"/>
                        <a:ext cx="12731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EBC33608-9727-40C2-9DB0-69A66EB530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47925" y="3941763"/>
          <a:ext cx="1249363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685502" imgH="177723" progId="Equation.DSMT4">
                  <p:embed/>
                </p:oleObj>
              </mc:Choice>
              <mc:Fallback>
                <p:oleObj name="Equation" r:id="rId10" imgW="685502" imgH="177723" progId="Equation.DSMT4">
                  <p:embed/>
                  <p:pic>
                    <p:nvPicPr>
                      <p:cNvPr id="25605" name="Object 5">
                        <a:extLst>
                          <a:ext uri="{FF2B5EF4-FFF2-40B4-BE49-F238E27FC236}">
                            <a16:creationId xmlns:a16="http://schemas.microsoft.com/office/drawing/2014/main" id="{EBC33608-9727-40C2-9DB0-69A66EB530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25" y="3941763"/>
                        <a:ext cx="1249363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BCA2D83-8DEE-4B1D-AF31-AA92DC7EB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338" y="1677988"/>
            <a:ext cx="27495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Indicate the Variables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DAB8CF-C684-4421-8011-6E477C49B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1100" y="3649663"/>
            <a:ext cx="25590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Make the Equations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48A073-2D07-4342-84DA-CACE0927C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338" y="2101850"/>
            <a:ext cx="23034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Arial" panose="020B0604020202020204" pitchFamily="34" charset="0"/>
              </a:rPr>
              <a:t>Let “A” be amount </a:t>
            </a:r>
            <a:br>
              <a:rPr lang="en-CA" altLang="en-US" sz="2000">
                <a:latin typeface="Arial" panose="020B0604020202020204" pitchFamily="34" charset="0"/>
              </a:rPr>
            </a:br>
            <a:r>
              <a:rPr lang="en-CA" altLang="en-US" sz="2000">
                <a:latin typeface="Arial" panose="020B0604020202020204" pitchFamily="34" charset="0"/>
              </a:rPr>
              <a:t>invested in Bank 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BD63A9-CD10-4E10-9F11-ADC37A9DB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988" y="2871788"/>
            <a:ext cx="23098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Arial" panose="020B0604020202020204" pitchFamily="34" charset="0"/>
              </a:rPr>
              <a:t>Let “B” be amount </a:t>
            </a:r>
            <a:br>
              <a:rPr lang="en-CA" altLang="en-US" sz="2000">
                <a:latin typeface="Arial" panose="020B0604020202020204" pitchFamily="34" charset="0"/>
              </a:rPr>
            </a:br>
            <a:r>
              <a:rPr lang="en-CA" altLang="en-US" sz="2000">
                <a:latin typeface="Arial" panose="020B0604020202020204" pitchFamily="34" charset="0"/>
              </a:rPr>
              <a:t>invested in Bank B</a:t>
            </a:r>
          </a:p>
        </p:txBody>
      </p:sp>
      <p:graphicFrame>
        <p:nvGraphicFramePr>
          <p:cNvPr id="25606" name="Object 6">
            <a:extLst>
              <a:ext uri="{FF2B5EF4-FFF2-40B4-BE49-F238E27FC236}">
                <a16:creationId xmlns:a16="http://schemas.microsoft.com/office/drawing/2014/main" id="{390D92E4-AEE3-4BF0-97D9-50498CCC89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35713" y="4113213"/>
          <a:ext cx="233521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1079032" imgH="190417" progId="Equation.DSMT4">
                  <p:embed/>
                </p:oleObj>
              </mc:Choice>
              <mc:Fallback>
                <p:oleObj name="Equation" r:id="rId12" imgW="1079032" imgH="190417" progId="Equation.DSMT4">
                  <p:embed/>
                  <p:pic>
                    <p:nvPicPr>
                      <p:cNvPr id="25606" name="Object 6">
                        <a:extLst>
                          <a:ext uri="{FF2B5EF4-FFF2-40B4-BE49-F238E27FC236}">
                            <a16:creationId xmlns:a16="http://schemas.microsoft.com/office/drawing/2014/main" id="{390D92E4-AEE3-4BF0-97D9-50498CCC89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5713" y="4113213"/>
                        <a:ext cx="2335212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>
            <a:extLst>
              <a:ext uri="{FF2B5EF4-FFF2-40B4-BE49-F238E27FC236}">
                <a16:creationId xmlns:a16="http://schemas.microsoft.com/office/drawing/2014/main" id="{886D68E0-44FE-4D8A-98D1-3929720128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76975" y="4600575"/>
          <a:ext cx="2198688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1015559" imgH="177723" progId="Equation.DSMT4">
                  <p:embed/>
                </p:oleObj>
              </mc:Choice>
              <mc:Fallback>
                <p:oleObj name="Equation" r:id="rId14" imgW="1015559" imgH="177723" progId="Equation.DSMT4">
                  <p:embed/>
                  <p:pic>
                    <p:nvPicPr>
                      <p:cNvPr id="25607" name="Object 7">
                        <a:extLst>
                          <a:ext uri="{FF2B5EF4-FFF2-40B4-BE49-F238E27FC236}">
                            <a16:creationId xmlns:a16="http://schemas.microsoft.com/office/drawing/2014/main" id="{886D68E0-44FE-4D8A-98D1-3929720128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6975" y="4600575"/>
                        <a:ext cx="2198688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80972861-DF0F-488D-93CF-577C5E2A4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488" y="5051425"/>
            <a:ext cx="26924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Solve by Substitution</a:t>
            </a:r>
          </a:p>
        </p:txBody>
      </p:sp>
      <p:graphicFrame>
        <p:nvGraphicFramePr>
          <p:cNvPr id="25608" name="Object 8">
            <a:extLst>
              <a:ext uri="{FF2B5EF4-FFF2-40B4-BE49-F238E27FC236}">
                <a16:creationId xmlns:a16="http://schemas.microsoft.com/office/drawing/2014/main" id="{BAF1FA91-F032-4D77-8268-D437C4FCAB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6850" y="1671638"/>
          <a:ext cx="23368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6" imgW="1079032" imgH="190417" progId="Equation.DSMT4">
                  <p:embed/>
                </p:oleObj>
              </mc:Choice>
              <mc:Fallback>
                <p:oleObj name="Equation" r:id="rId16" imgW="1079032" imgH="190417" progId="Equation.DSMT4">
                  <p:embed/>
                  <p:pic>
                    <p:nvPicPr>
                      <p:cNvPr id="25608" name="Object 8">
                        <a:extLst>
                          <a:ext uri="{FF2B5EF4-FFF2-40B4-BE49-F238E27FC236}">
                            <a16:creationId xmlns:a16="http://schemas.microsoft.com/office/drawing/2014/main" id="{BAF1FA91-F032-4D77-8268-D437C4FCAB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1671638"/>
                        <a:ext cx="23368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9">
            <a:extLst>
              <a:ext uri="{FF2B5EF4-FFF2-40B4-BE49-F238E27FC236}">
                <a16:creationId xmlns:a16="http://schemas.microsoft.com/office/drawing/2014/main" id="{E5BF30AB-FBBD-4980-946E-79F905D9D2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8288" y="2193925"/>
          <a:ext cx="2198687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8" imgW="1015559" imgH="177723" progId="Equation.DSMT4">
                  <p:embed/>
                </p:oleObj>
              </mc:Choice>
              <mc:Fallback>
                <p:oleObj name="Equation" r:id="rId18" imgW="1015559" imgH="177723" progId="Equation.DSMT4">
                  <p:embed/>
                  <p:pic>
                    <p:nvPicPr>
                      <p:cNvPr id="25609" name="Object 9">
                        <a:extLst>
                          <a:ext uri="{FF2B5EF4-FFF2-40B4-BE49-F238E27FC236}">
                            <a16:creationId xmlns:a16="http://schemas.microsoft.com/office/drawing/2014/main" id="{E5BF30AB-FBBD-4980-946E-79F905D9D2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2193925"/>
                        <a:ext cx="2198687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E3F78CFE-84CB-467E-9AC4-2C25D884A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5381625"/>
            <a:ext cx="39370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James invested $3500 with </a:t>
            </a:r>
            <a:b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Bank A and $6500 with Bank B</a:t>
            </a:r>
          </a:p>
        </p:txBody>
      </p:sp>
      <p:graphicFrame>
        <p:nvGraphicFramePr>
          <p:cNvPr id="26643" name="Object 19">
            <a:extLst>
              <a:ext uri="{FF2B5EF4-FFF2-40B4-BE49-F238E27FC236}">
                <a16:creationId xmlns:a16="http://schemas.microsoft.com/office/drawing/2014/main" id="{C0BBC4D5-2EE0-44BA-8AF6-67175A1136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06738" y="1676400"/>
          <a:ext cx="23368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20" imgW="1079032" imgH="190417" progId="Equation.DSMT4">
                  <p:embed/>
                </p:oleObj>
              </mc:Choice>
              <mc:Fallback>
                <p:oleObj name="Equation" r:id="rId20" imgW="1079032" imgH="190417" progId="Equation.DSMT4">
                  <p:embed/>
                  <p:pic>
                    <p:nvPicPr>
                      <p:cNvPr id="26643" name="Object 19">
                        <a:extLst>
                          <a:ext uri="{FF2B5EF4-FFF2-40B4-BE49-F238E27FC236}">
                            <a16:creationId xmlns:a16="http://schemas.microsoft.com/office/drawing/2014/main" id="{C0BBC4D5-2EE0-44BA-8AF6-67175A1136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6738" y="1676400"/>
                        <a:ext cx="23368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7">
            <a:extLst>
              <a:ext uri="{FF2B5EF4-FFF2-40B4-BE49-F238E27FC236}">
                <a16:creationId xmlns:a16="http://schemas.microsoft.com/office/drawing/2014/main" id="{24956CC8-2D6E-477C-A2BA-C4197F1C56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86050" y="1795463"/>
          <a:ext cx="3937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22" imgW="203024" imgH="152268" progId="Equation.DSMT4">
                  <p:embed/>
                </p:oleObj>
              </mc:Choice>
              <mc:Fallback>
                <p:oleObj name="Equation" r:id="rId22" imgW="203024" imgH="152268" progId="Equation.DSMT4">
                  <p:embed/>
                  <p:pic>
                    <p:nvPicPr>
                      <p:cNvPr id="3" name="Object 7">
                        <a:extLst>
                          <a:ext uri="{FF2B5EF4-FFF2-40B4-BE49-F238E27FC236}">
                            <a16:creationId xmlns:a16="http://schemas.microsoft.com/office/drawing/2014/main" id="{24956CC8-2D6E-477C-A2BA-C4197F1C56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0" y="1795463"/>
                        <a:ext cx="393700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5" name="Object 21">
            <a:extLst>
              <a:ext uri="{FF2B5EF4-FFF2-40B4-BE49-F238E27FC236}">
                <a16:creationId xmlns:a16="http://schemas.microsoft.com/office/drawing/2014/main" id="{E82E1E7D-BCEB-4F78-AE86-D9A3F8B269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6438" y="2647950"/>
          <a:ext cx="347027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24" imgW="1701800" imgH="254000" progId="Equation.DSMT4">
                  <p:embed/>
                </p:oleObj>
              </mc:Choice>
              <mc:Fallback>
                <p:oleObj name="Equation" r:id="rId24" imgW="1701800" imgH="254000" progId="Equation.DSMT4">
                  <p:embed/>
                  <p:pic>
                    <p:nvPicPr>
                      <p:cNvPr id="26645" name="Object 21">
                        <a:extLst>
                          <a:ext uri="{FF2B5EF4-FFF2-40B4-BE49-F238E27FC236}">
                            <a16:creationId xmlns:a16="http://schemas.microsoft.com/office/drawing/2014/main" id="{E82E1E7D-BCEB-4F78-AE86-D9A3F8B269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2647950"/>
                        <a:ext cx="347027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EB7B8A5-0EC2-4B06-81FD-858DD5D1B6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22563" y="2239963"/>
          <a:ext cx="3937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26" imgW="203024" imgH="152268" progId="Equation.DSMT4">
                  <p:embed/>
                </p:oleObj>
              </mc:Choice>
              <mc:Fallback>
                <p:oleObj name="Equation" r:id="rId26" imgW="203024" imgH="152268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EB7B8A5-0EC2-4B06-81FD-858DD5D1B6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2563" y="2239963"/>
                        <a:ext cx="393700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7" name="Object 23">
            <a:extLst>
              <a:ext uri="{FF2B5EF4-FFF2-40B4-BE49-F238E27FC236}">
                <a16:creationId xmlns:a16="http://schemas.microsoft.com/office/drawing/2014/main" id="{FBD51386-8096-4FC7-A427-DD79CAAA50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913" y="3203575"/>
          <a:ext cx="2874962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27" imgW="1409088" imgH="177723" progId="Equation.DSMT4">
                  <p:embed/>
                </p:oleObj>
              </mc:Choice>
              <mc:Fallback>
                <p:oleObj name="Equation" r:id="rId27" imgW="1409088" imgH="177723" progId="Equation.DSMT4">
                  <p:embed/>
                  <p:pic>
                    <p:nvPicPr>
                      <p:cNvPr id="26647" name="Object 23">
                        <a:extLst>
                          <a:ext uri="{FF2B5EF4-FFF2-40B4-BE49-F238E27FC236}">
                            <a16:creationId xmlns:a16="http://schemas.microsoft.com/office/drawing/2014/main" id="{FBD51386-8096-4FC7-A427-DD79CAAA50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203575"/>
                        <a:ext cx="2874962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8" name="Object 24">
            <a:extLst>
              <a:ext uri="{FF2B5EF4-FFF2-40B4-BE49-F238E27FC236}">
                <a16:creationId xmlns:a16="http://schemas.microsoft.com/office/drawing/2014/main" id="{2C262F7F-AF8E-4DAE-8224-0FF6017C96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97138" y="3598863"/>
          <a:ext cx="176053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29" imgW="863225" imgH="177723" progId="Equation.DSMT4">
                  <p:embed/>
                </p:oleObj>
              </mc:Choice>
              <mc:Fallback>
                <p:oleObj name="Equation" r:id="rId29" imgW="863225" imgH="177723" progId="Equation.DSMT4">
                  <p:embed/>
                  <p:pic>
                    <p:nvPicPr>
                      <p:cNvPr id="26648" name="Object 24">
                        <a:extLst>
                          <a:ext uri="{FF2B5EF4-FFF2-40B4-BE49-F238E27FC236}">
                            <a16:creationId xmlns:a16="http://schemas.microsoft.com/office/drawing/2014/main" id="{2C262F7F-AF8E-4DAE-8224-0FF6017C96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8" y="3598863"/>
                        <a:ext cx="1760537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9" name="Object 25">
            <a:extLst>
              <a:ext uri="{FF2B5EF4-FFF2-40B4-BE49-F238E27FC236}">
                <a16:creationId xmlns:a16="http://schemas.microsoft.com/office/drawing/2014/main" id="{02A3F835-700C-4BC4-BD17-BCD6916FC7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44738" y="3944938"/>
          <a:ext cx="13208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1" imgW="647419" imgH="177723" progId="Equation.DSMT4">
                  <p:embed/>
                </p:oleObj>
              </mc:Choice>
              <mc:Fallback>
                <p:oleObj name="Equation" r:id="rId31" imgW="647419" imgH="177723" progId="Equation.DSMT4">
                  <p:embed/>
                  <p:pic>
                    <p:nvPicPr>
                      <p:cNvPr id="26649" name="Object 25">
                        <a:extLst>
                          <a:ext uri="{FF2B5EF4-FFF2-40B4-BE49-F238E27FC236}">
                            <a16:creationId xmlns:a16="http://schemas.microsoft.com/office/drawing/2014/main" id="{02A3F835-700C-4BC4-BD17-BCD6916FC7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738" y="3944938"/>
                        <a:ext cx="132080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0" name="Object 26">
            <a:extLst>
              <a:ext uri="{FF2B5EF4-FFF2-40B4-BE49-F238E27FC236}">
                <a16:creationId xmlns:a16="http://schemas.microsoft.com/office/drawing/2014/main" id="{664DD6E0-6FBA-4D49-B7B6-78DA5F15E7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8075" y="4433888"/>
          <a:ext cx="13208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3" imgW="647419" imgH="177723" progId="Equation.DSMT4">
                  <p:embed/>
                </p:oleObj>
              </mc:Choice>
              <mc:Fallback>
                <p:oleObj name="Equation" r:id="rId33" imgW="647419" imgH="177723" progId="Equation.DSMT4">
                  <p:embed/>
                  <p:pic>
                    <p:nvPicPr>
                      <p:cNvPr id="26650" name="Object 26">
                        <a:extLst>
                          <a:ext uri="{FF2B5EF4-FFF2-40B4-BE49-F238E27FC236}">
                            <a16:creationId xmlns:a16="http://schemas.microsoft.com/office/drawing/2014/main" id="{664DD6E0-6FBA-4D49-B7B6-78DA5F15E7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4433888"/>
                        <a:ext cx="132080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5494B106-9517-4847-ADC2-9DF637F69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75" y="4370388"/>
            <a:ext cx="61515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These are the interests he earned from each 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  <p:bldP spid="15" grpId="0"/>
      <p:bldP spid="16" grpId="0"/>
      <p:bldP spid="17" grpId="0"/>
      <p:bldP spid="19" grpId="0"/>
      <p:bldP spid="22" grpId="0"/>
      <p:bldP spid="41" grpId="0"/>
      <p:bldP spid="30" grpId="0"/>
      <p:bldP spid="3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F376866-E1AF-4509-9A03-2F37903CB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990600"/>
          </a:xfrm>
        </p:spPr>
        <p:txBody>
          <a:bodyPr/>
          <a:lstStyle/>
          <a:p>
            <a:pPr eaLnBrk="1" hangingPunct="1"/>
            <a:r>
              <a:rPr lang="en-CA" altLang="en-US" sz="2500"/>
              <a:t>Challenge: A musical charges $4.00 for adults and $2.50 for children.  On the first night, the ratio of adults to kids was 3:5.  On the second night, the ratio was 2:3.  A total of 1390 people attended for two nights, and the revenue generated was $4285.  How many adults and kids attended in each night?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8212BBEF-DE06-402B-AB95-7B06ABA295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325" y="2662238"/>
          <a:ext cx="8021638" cy="385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990600" imgH="1054100" progId="Equation.DSMT4">
                  <p:embed/>
                </p:oleObj>
              </mc:Choice>
              <mc:Fallback>
                <p:oleObj name="Equation" r:id="rId4" imgW="990600" imgH="10541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8212BBEF-DE06-402B-AB95-7B06ABA295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2662238"/>
                        <a:ext cx="8021638" cy="385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B0736AB-9CC1-4443-A4FA-FD5709C02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363" y="3935413"/>
            <a:ext cx="132556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1</a:t>
            </a:r>
            <a:r>
              <a:rPr lang="en-CA" altLang="en-US" sz="2300" baseline="30000">
                <a:latin typeface="Arial" panose="020B0604020202020204" pitchFamily="34" charset="0"/>
              </a:rPr>
              <a:t>st </a:t>
            </a:r>
            <a:r>
              <a:rPr lang="en-CA" altLang="en-US" sz="2300">
                <a:latin typeface="Arial" panose="020B0604020202020204" pitchFamily="34" charset="0"/>
              </a:rPr>
              <a:t> Night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85071B-6C1F-40EA-B033-5EAD2EDB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4845050"/>
            <a:ext cx="1417637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2</a:t>
            </a:r>
            <a:r>
              <a:rPr lang="en-CA" altLang="en-US" sz="2300" baseline="30000">
                <a:latin typeface="Arial" panose="020B0604020202020204" pitchFamily="34" charset="0"/>
              </a:rPr>
              <a:t>nd</a:t>
            </a:r>
            <a:r>
              <a:rPr lang="en-CA" altLang="en-US" sz="2300">
                <a:latin typeface="Arial" panose="020B0604020202020204" pitchFamily="34" charset="0"/>
              </a:rPr>
              <a:t>  Night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5F2B4-06D2-471D-878D-B2AF61B60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5775" y="2911475"/>
            <a:ext cx="10048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Adults</a:t>
            </a:r>
            <a:br>
              <a:rPr lang="en-CA" altLang="en-US" sz="2300">
                <a:latin typeface="Arial" panose="020B0604020202020204" pitchFamily="34" charset="0"/>
              </a:rPr>
            </a:br>
            <a:r>
              <a:rPr lang="en-CA" altLang="en-US" sz="2300">
                <a:latin typeface="Arial" panose="020B0604020202020204" pitchFamily="34" charset="0"/>
              </a:rPr>
              <a:t>$4.00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F91CD8-6A1C-4ED4-B006-202C6E19D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2900363"/>
            <a:ext cx="9207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Kids</a:t>
            </a:r>
            <a:br>
              <a:rPr lang="en-CA" altLang="en-US" sz="2300">
                <a:latin typeface="Arial" panose="020B0604020202020204" pitchFamily="34" charset="0"/>
              </a:rPr>
            </a:br>
            <a:r>
              <a:rPr lang="en-CA" altLang="en-US" sz="2300">
                <a:latin typeface="Arial" panose="020B0604020202020204" pitchFamily="34" charset="0"/>
              </a:rPr>
              <a:t>$2.50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4141B7-955A-43D2-BB40-3B7BA51BF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3870325"/>
            <a:ext cx="5905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3000">
                <a:latin typeface="Arial" panose="020B0604020202020204" pitchFamily="34" charset="0"/>
              </a:rPr>
              <a:t>3x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556BFB-02DC-4EEC-8738-F08635A74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3890963"/>
            <a:ext cx="5905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3000">
                <a:latin typeface="Arial" panose="020B0604020202020204" pitchFamily="34" charset="0"/>
              </a:rPr>
              <a:t>5x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DC693A-1A29-4AE4-BED0-053A51C72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5163" y="4838700"/>
            <a:ext cx="5905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3000">
                <a:latin typeface="Arial" panose="020B0604020202020204" pitchFamily="34" charset="0"/>
              </a:rPr>
              <a:t>2y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633831-0B73-40BE-8509-14D99E930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7763" y="4860925"/>
            <a:ext cx="5905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3000">
                <a:latin typeface="Arial" panose="020B0604020202020204" pitchFamily="34" charset="0"/>
              </a:rPr>
              <a:t>3y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7F46EE-38E5-4610-8291-18DAC7D35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9113" y="3848100"/>
            <a:ext cx="5905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3000">
                <a:latin typeface="Arial" panose="020B0604020202020204" pitchFamily="34" charset="0"/>
              </a:rPr>
              <a:t>8x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C303C4-9D27-45C7-AB17-80E984FB7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213" y="4849813"/>
            <a:ext cx="5905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3000">
                <a:latin typeface="Arial" panose="020B0604020202020204" pitchFamily="34" charset="0"/>
              </a:rPr>
              <a:t>5y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305FAE-DFAA-42E2-A92D-B350138DF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38" y="2873375"/>
            <a:ext cx="16732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Total</a:t>
            </a:r>
            <a:br>
              <a:rPr lang="en-CA" altLang="en-US" sz="2300">
                <a:latin typeface="Arial" panose="020B0604020202020204" pitchFamily="34" charset="0"/>
              </a:rPr>
            </a:br>
            <a:r>
              <a:rPr lang="en-CA" altLang="en-US" sz="2300">
                <a:latin typeface="Arial" panose="020B0604020202020204" pitchFamily="34" charset="0"/>
              </a:rPr>
              <a:t>Attendance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AF8FFD-F787-41CD-A4F1-9740C8C92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5732463"/>
            <a:ext cx="136366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Revenue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F13A5D-A153-46D8-9C82-CDC1AA39B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950" y="5737225"/>
            <a:ext cx="164782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4 x (3x+2y)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54DEE5-2A2A-47E4-85E9-10984E9FE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5726113"/>
            <a:ext cx="1773238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2.5 </a:t>
            </a:r>
            <a:r>
              <a:rPr lang="en-CA" altLang="en-US" sz="1700">
                <a:latin typeface="Arial" panose="020B0604020202020204" pitchFamily="34" charset="0"/>
              </a:rPr>
              <a:t>x</a:t>
            </a:r>
            <a:r>
              <a:rPr lang="en-CA" altLang="en-US" sz="2300">
                <a:latin typeface="Arial" panose="020B0604020202020204" pitchFamily="34" charset="0"/>
              </a:rPr>
              <a:t>(5x+3y)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35E3AA1B-73E0-4B14-B50C-2B2939F65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990600"/>
          </a:xfrm>
        </p:spPr>
        <p:txBody>
          <a:bodyPr/>
          <a:lstStyle/>
          <a:p>
            <a:pPr eaLnBrk="1" hangingPunct="1"/>
            <a:r>
              <a:rPr lang="en-CA" altLang="en-US" sz="2500"/>
              <a:t>Challenge: A musical charges $4.00 for adults and $2.50 for children.  On the first night, the ratio of adults to kids was 3:5.  On the second night, the ratio was 2:3.  A total of 1390 people attended for two nights, and the revenue generated was $4285.  How many adults and kids attended?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FCB6EA-C8DC-45CC-8AA1-7466EDF4C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188" y="2690813"/>
            <a:ext cx="256063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Make the Equations</a:t>
            </a:r>
          </a:p>
        </p:txBody>
      </p:sp>
      <p:graphicFrame>
        <p:nvGraphicFramePr>
          <p:cNvPr id="20" name="Object 3">
            <a:extLst>
              <a:ext uri="{FF2B5EF4-FFF2-40B4-BE49-F238E27FC236}">
                <a16:creationId xmlns:a16="http://schemas.microsoft.com/office/drawing/2014/main" id="{3F35CF45-1AB3-4605-9269-7534B29F50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925" y="2973388"/>
          <a:ext cx="253047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1016000" imgH="203200" progId="Equation.DSMT4">
                  <p:embed/>
                </p:oleObj>
              </mc:Choice>
              <mc:Fallback>
                <p:oleObj name="Equation" r:id="rId4" imgW="1016000" imgH="203200" progId="Equation.DSMT4">
                  <p:embed/>
                  <p:pic>
                    <p:nvPicPr>
                      <p:cNvPr id="20" name="Object 3">
                        <a:extLst>
                          <a:ext uri="{FF2B5EF4-FFF2-40B4-BE49-F238E27FC236}">
                            <a16:creationId xmlns:a16="http://schemas.microsoft.com/office/drawing/2014/main" id="{3F35CF45-1AB3-4605-9269-7534B29F50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2973388"/>
                        <a:ext cx="2530475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14B248AA-5B46-44A6-A5FB-D22D7CA9B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413" y="3071813"/>
            <a:ext cx="118586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Quantity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1A448A-10C4-46EC-9BBE-F358D998C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050" y="3502025"/>
            <a:ext cx="12588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Revenue</a:t>
            </a:r>
          </a:p>
        </p:txBody>
      </p:sp>
      <p:graphicFrame>
        <p:nvGraphicFramePr>
          <p:cNvPr id="28676" name="Object 4">
            <a:extLst>
              <a:ext uri="{FF2B5EF4-FFF2-40B4-BE49-F238E27FC236}">
                <a16:creationId xmlns:a16="http://schemas.microsoft.com/office/drawing/2014/main" id="{FCE0AD7A-6DC9-463F-AFEB-51E5DFCDCC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7838" y="3470275"/>
          <a:ext cx="50895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2324100" imgH="254000" progId="Equation.DSMT4">
                  <p:embed/>
                </p:oleObj>
              </mc:Choice>
              <mc:Fallback>
                <p:oleObj name="Equation" r:id="rId6" imgW="2324100" imgH="254000" progId="Equation.DSMT4">
                  <p:embed/>
                  <p:pic>
                    <p:nvPicPr>
                      <p:cNvPr id="28676" name="Object 4">
                        <a:extLst>
                          <a:ext uri="{FF2B5EF4-FFF2-40B4-BE49-F238E27FC236}">
                            <a16:creationId xmlns:a16="http://schemas.microsoft.com/office/drawing/2014/main" id="{FCE0AD7A-6DC9-463F-AFEB-51E5DFCDCC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3470275"/>
                        <a:ext cx="508952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>
            <a:extLst>
              <a:ext uri="{FF2B5EF4-FFF2-40B4-BE49-F238E27FC236}">
                <a16:creationId xmlns:a16="http://schemas.microsoft.com/office/drawing/2014/main" id="{857B22FA-2BB3-470F-B4B7-C076BBCED7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3275" y="4003675"/>
          <a:ext cx="35036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1600200" imgH="203200" progId="Equation.DSMT4">
                  <p:embed/>
                </p:oleObj>
              </mc:Choice>
              <mc:Fallback>
                <p:oleObj name="Equation" r:id="rId8" imgW="1600200" imgH="203200" progId="Equation.DSMT4">
                  <p:embed/>
                  <p:pic>
                    <p:nvPicPr>
                      <p:cNvPr id="28677" name="Object 5">
                        <a:extLst>
                          <a:ext uri="{FF2B5EF4-FFF2-40B4-BE49-F238E27FC236}">
                            <a16:creationId xmlns:a16="http://schemas.microsoft.com/office/drawing/2014/main" id="{857B22FA-2BB3-470F-B4B7-C076BBCED7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4003675"/>
                        <a:ext cx="3503613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>
            <a:extLst>
              <a:ext uri="{FF2B5EF4-FFF2-40B4-BE49-F238E27FC236}">
                <a16:creationId xmlns:a16="http://schemas.microsoft.com/office/drawing/2014/main" id="{837E91E8-28BD-4AB9-8593-3BB654AA51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4425" y="4613275"/>
          <a:ext cx="21844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1016000" imgH="203200" progId="Equation.DSMT4">
                  <p:embed/>
                </p:oleObj>
              </mc:Choice>
              <mc:Fallback>
                <p:oleObj name="Equation" r:id="rId10" imgW="1016000" imgH="203200" progId="Equation.DSMT4">
                  <p:embed/>
                  <p:pic>
                    <p:nvPicPr>
                      <p:cNvPr id="28678" name="Object 6">
                        <a:extLst>
                          <a:ext uri="{FF2B5EF4-FFF2-40B4-BE49-F238E27FC236}">
                            <a16:creationId xmlns:a16="http://schemas.microsoft.com/office/drawing/2014/main" id="{837E91E8-28BD-4AB9-8593-3BB654AA51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4613275"/>
                        <a:ext cx="21844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>
            <a:extLst>
              <a:ext uri="{FF2B5EF4-FFF2-40B4-BE49-F238E27FC236}">
                <a16:creationId xmlns:a16="http://schemas.microsoft.com/office/drawing/2014/main" id="{1F28715F-FB35-4A75-9A17-B10E83E22E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4500" y="5118100"/>
          <a:ext cx="35036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1" imgW="1600200" imgH="203200" progId="Equation.DSMT4">
                  <p:embed/>
                </p:oleObj>
              </mc:Choice>
              <mc:Fallback>
                <p:oleObj name="Equation" r:id="rId11" imgW="1600200" imgH="203200" progId="Equation.DSMT4">
                  <p:embed/>
                  <p:pic>
                    <p:nvPicPr>
                      <p:cNvPr id="28679" name="Object 7">
                        <a:extLst>
                          <a:ext uri="{FF2B5EF4-FFF2-40B4-BE49-F238E27FC236}">
                            <a16:creationId xmlns:a16="http://schemas.microsoft.com/office/drawing/2014/main" id="{1F28715F-FB35-4A75-9A17-B10E83E22E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5118100"/>
                        <a:ext cx="3503613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>
            <a:extLst>
              <a:ext uri="{FF2B5EF4-FFF2-40B4-BE49-F238E27FC236}">
                <a16:creationId xmlns:a16="http://schemas.microsoft.com/office/drawing/2014/main" id="{9160CF72-39FB-4CFE-B79E-16DDE73701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9625" y="4598988"/>
          <a:ext cx="1254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2" imgW="647419" imgH="253890" progId="Equation.DSMT4">
                  <p:embed/>
                </p:oleObj>
              </mc:Choice>
              <mc:Fallback>
                <p:oleObj name="Equation" r:id="rId12" imgW="647419" imgH="253890" progId="Equation.DSMT4">
                  <p:embed/>
                  <p:pic>
                    <p:nvPicPr>
                      <p:cNvPr id="1030" name="Object 6">
                        <a:extLst>
                          <a:ext uri="{FF2B5EF4-FFF2-40B4-BE49-F238E27FC236}">
                            <a16:creationId xmlns:a16="http://schemas.microsoft.com/office/drawing/2014/main" id="{9160CF72-39FB-4CFE-B79E-16DDE73701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25" y="4598988"/>
                        <a:ext cx="12541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>
            <a:extLst>
              <a:ext uri="{FF2B5EF4-FFF2-40B4-BE49-F238E27FC236}">
                <a16:creationId xmlns:a16="http://schemas.microsoft.com/office/drawing/2014/main" id="{6367DD78-B983-41DE-B26B-072BECF600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6538" y="5183188"/>
          <a:ext cx="3937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4" imgW="203024" imgH="152268" progId="Equation.DSMT4">
                  <p:embed/>
                </p:oleObj>
              </mc:Choice>
              <mc:Fallback>
                <p:oleObj name="Equation" r:id="rId14" imgW="203024" imgH="152268" progId="Equation.DSMT4">
                  <p:embed/>
                  <p:pic>
                    <p:nvPicPr>
                      <p:cNvPr id="1031" name="Object 7">
                        <a:extLst>
                          <a:ext uri="{FF2B5EF4-FFF2-40B4-BE49-F238E27FC236}">
                            <a16:creationId xmlns:a16="http://schemas.microsoft.com/office/drawing/2014/main" id="{6367DD78-B983-41DE-B26B-072BECF600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6538" y="5183188"/>
                        <a:ext cx="393700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Object 10">
            <a:extLst>
              <a:ext uri="{FF2B5EF4-FFF2-40B4-BE49-F238E27FC236}">
                <a16:creationId xmlns:a16="http://schemas.microsoft.com/office/drawing/2014/main" id="{CDAA461E-7FBD-4468-B83C-E0CDB545BD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38675" y="4600575"/>
          <a:ext cx="34401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6" imgW="1600200" imgH="203200" progId="Equation.DSMT4">
                  <p:embed/>
                </p:oleObj>
              </mc:Choice>
              <mc:Fallback>
                <p:oleObj name="Equation" r:id="rId16" imgW="1600200" imgH="203200" progId="Equation.DSMT4">
                  <p:embed/>
                  <p:pic>
                    <p:nvPicPr>
                      <p:cNvPr id="28682" name="Object 10">
                        <a:extLst>
                          <a:ext uri="{FF2B5EF4-FFF2-40B4-BE49-F238E27FC236}">
                            <a16:creationId xmlns:a16="http://schemas.microsoft.com/office/drawing/2014/main" id="{CDAA461E-7FBD-4468-B83C-E0CDB545BD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675" y="4600575"/>
                        <a:ext cx="344011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11">
            <a:extLst>
              <a:ext uri="{FF2B5EF4-FFF2-40B4-BE49-F238E27FC236}">
                <a16:creationId xmlns:a16="http://schemas.microsoft.com/office/drawing/2014/main" id="{508F3637-4FD6-4D35-978E-0DC5AC35D7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27563" y="5072063"/>
          <a:ext cx="350361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18" imgW="1600200" imgH="203200" progId="Equation.DSMT4">
                  <p:embed/>
                </p:oleObj>
              </mc:Choice>
              <mc:Fallback>
                <p:oleObj name="Equation" r:id="rId18" imgW="1600200" imgH="203200" progId="Equation.DSMT4">
                  <p:embed/>
                  <p:pic>
                    <p:nvPicPr>
                      <p:cNvPr id="28683" name="Object 11">
                        <a:extLst>
                          <a:ext uri="{FF2B5EF4-FFF2-40B4-BE49-F238E27FC236}">
                            <a16:creationId xmlns:a16="http://schemas.microsoft.com/office/drawing/2014/main" id="{508F3637-4FD6-4D35-978E-0DC5AC35D7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563" y="5072063"/>
                        <a:ext cx="3503612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E73A039-CF85-4EE5-8CE7-E0DDA73950FB}"/>
              </a:ext>
            </a:extLst>
          </p:cNvPr>
          <p:cNvCxnSpPr/>
          <p:nvPr/>
        </p:nvCxnSpPr>
        <p:spPr>
          <a:xfrm>
            <a:off x="4833938" y="5470525"/>
            <a:ext cx="3316287" cy="79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CB40AE1-E2EA-4E88-9C79-03DB118549F4}"/>
              </a:ext>
            </a:extLst>
          </p:cNvPr>
          <p:cNvCxnSpPr/>
          <p:nvPr/>
        </p:nvCxnSpPr>
        <p:spPr>
          <a:xfrm rot="5400000" flipH="1" flipV="1">
            <a:off x="5164931" y="4645819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D2DB24-166F-4DAF-9B91-3081ABC34091}"/>
              </a:ext>
            </a:extLst>
          </p:cNvPr>
          <p:cNvCxnSpPr/>
          <p:nvPr/>
        </p:nvCxnSpPr>
        <p:spPr>
          <a:xfrm rot="5400000" flipH="1" flipV="1">
            <a:off x="5149056" y="5109369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4342A57-C171-4E18-ACE8-7FDF4EBEC02E}"/>
              </a:ext>
            </a:extLst>
          </p:cNvPr>
          <p:cNvCxnSpPr/>
          <p:nvPr/>
        </p:nvCxnSpPr>
        <p:spPr>
          <a:xfrm rot="5400000" flipH="1" flipV="1">
            <a:off x="6222206" y="4645819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BF0696-C36D-468E-9412-DA7092F0F853}"/>
              </a:ext>
            </a:extLst>
          </p:cNvPr>
          <p:cNvCxnSpPr/>
          <p:nvPr/>
        </p:nvCxnSpPr>
        <p:spPr>
          <a:xfrm rot="5400000" flipH="1" flipV="1">
            <a:off x="6255544" y="5093494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1AFB39F-5594-4B5E-9744-F12BB8D7E278}"/>
              </a:ext>
            </a:extLst>
          </p:cNvPr>
          <p:cNvCxnSpPr/>
          <p:nvPr/>
        </p:nvCxnSpPr>
        <p:spPr>
          <a:xfrm rot="5400000" flipH="1" flipV="1">
            <a:off x="7401719" y="4679157"/>
            <a:ext cx="357187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333EDAE-3D38-4FD9-8E68-D7E5B350927E}"/>
              </a:ext>
            </a:extLst>
          </p:cNvPr>
          <p:cNvCxnSpPr/>
          <p:nvPr/>
        </p:nvCxnSpPr>
        <p:spPr>
          <a:xfrm rot="5400000" flipH="1" flipV="1">
            <a:off x="7446963" y="5076825"/>
            <a:ext cx="357188" cy="2873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684" name="Object 12">
            <a:extLst>
              <a:ext uri="{FF2B5EF4-FFF2-40B4-BE49-F238E27FC236}">
                <a16:creationId xmlns:a16="http://schemas.microsoft.com/office/drawing/2014/main" id="{80B211F1-5E52-4301-93D4-76ED8E938B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0" y="5573713"/>
          <a:ext cx="161131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19" imgW="748975" imgH="177723" progId="Equation.DSMT4">
                  <p:embed/>
                </p:oleObj>
              </mc:Choice>
              <mc:Fallback>
                <p:oleObj name="Equation" r:id="rId19" imgW="748975" imgH="177723" progId="Equation.DSMT4">
                  <p:embed/>
                  <p:pic>
                    <p:nvPicPr>
                      <p:cNvPr id="28684" name="Object 12">
                        <a:extLst>
                          <a:ext uri="{FF2B5EF4-FFF2-40B4-BE49-F238E27FC236}">
                            <a16:creationId xmlns:a16="http://schemas.microsoft.com/office/drawing/2014/main" id="{80B211F1-5E52-4301-93D4-76ED8E938B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573713"/>
                        <a:ext cx="1611313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5" name="Object 13">
            <a:extLst>
              <a:ext uri="{FF2B5EF4-FFF2-40B4-BE49-F238E27FC236}">
                <a16:creationId xmlns:a16="http://schemas.microsoft.com/office/drawing/2014/main" id="{215C809F-ED2E-44A2-B8C7-6C98622214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32600" y="6018213"/>
          <a:ext cx="98425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21" imgW="457002" imgH="177723" progId="Equation.DSMT4">
                  <p:embed/>
                </p:oleObj>
              </mc:Choice>
              <mc:Fallback>
                <p:oleObj name="Equation" r:id="rId21" imgW="457002" imgH="177723" progId="Equation.DSMT4">
                  <p:embed/>
                  <p:pic>
                    <p:nvPicPr>
                      <p:cNvPr id="28685" name="Object 13">
                        <a:extLst>
                          <a:ext uri="{FF2B5EF4-FFF2-40B4-BE49-F238E27FC236}">
                            <a16:creationId xmlns:a16="http://schemas.microsoft.com/office/drawing/2014/main" id="{215C809F-ED2E-44A2-B8C7-6C98622214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6018213"/>
                        <a:ext cx="98425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6" name="Object 14">
            <a:extLst>
              <a:ext uri="{FF2B5EF4-FFF2-40B4-BE49-F238E27FC236}">
                <a16:creationId xmlns:a16="http://schemas.microsoft.com/office/drawing/2014/main" id="{25B33DFC-9F7D-404D-8EF8-8375B1DBAA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64075" y="6076950"/>
          <a:ext cx="114935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23" imgW="533169" imgH="203112" progId="Equation.DSMT4">
                  <p:embed/>
                </p:oleObj>
              </mc:Choice>
              <mc:Fallback>
                <p:oleObj name="Equation" r:id="rId23" imgW="533169" imgH="203112" progId="Equation.DSMT4">
                  <p:embed/>
                  <p:pic>
                    <p:nvPicPr>
                      <p:cNvPr id="28686" name="Object 14">
                        <a:extLst>
                          <a:ext uri="{FF2B5EF4-FFF2-40B4-BE49-F238E27FC236}">
                            <a16:creationId xmlns:a16="http://schemas.microsoft.com/office/drawing/2014/main" id="{25B33DFC-9F7D-404D-8EF8-8375B1DBAA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6076950"/>
                        <a:ext cx="114935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0E601D35-40C0-4552-9292-5336FBC3B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990600"/>
          </a:xfrm>
        </p:spPr>
        <p:txBody>
          <a:bodyPr/>
          <a:lstStyle/>
          <a:p>
            <a:pPr eaLnBrk="1" hangingPunct="1"/>
            <a:r>
              <a:rPr lang="en-CA" altLang="en-US" sz="2500"/>
              <a:t>Challenge: A musical charges $4.00 for adults and $2.50 for children.  On the first night, the ratio of adults to kids was 3:5.  On the second night, the ratio was 2:3.  A total of 1390 people attended for two nights, and the revenue generated was $4285.  How many adults and kids attended?</a:t>
            </a:r>
          </a:p>
        </p:txBody>
      </p:sp>
      <p:graphicFrame>
        <p:nvGraphicFramePr>
          <p:cNvPr id="33795" name="Object 2">
            <a:extLst>
              <a:ext uri="{FF2B5EF4-FFF2-40B4-BE49-F238E27FC236}">
                <a16:creationId xmlns:a16="http://schemas.microsoft.com/office/drawing/2014/main" id="{5A385F04-F87F-4A1B-98F0-C55F76B6DD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325" y="2662238"/>
          <a:ext cx="8021638" cy="385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990600" imgH="1054100" progId="Equation.DSMT4">
                  <p:embed/>
                </p:oleObj>
              </mc:Choice>
              <mc:Fallback>
                <p:oleObj name="Equation" r:id="rId4" imgW="990600" imgH="1054100" progId="Equation.DSMT4">
                  <p:embed/>
                  <p:pic>
                    <p:nvPicPr>
                      <p:cNvPr id="33795" name="Object 2">
                        <a:extLst>
                          <a:ext uri="{FF2B5EF4-FFF2-40B4-BE49-F238E27FC236}">
                            <a16:creationId xmlns:a16="http://schemas.microsoft.com/office/drawing/2014/main" id="{5A385F04-F87F-4A1B-98F0-C55F76B6DD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2662238"/>
                        <a:ext cx="8021638" cy="385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Box 4">
            <a:extLst>
              <a:ext uri="{FF2B5EF4-FFF2-40B4-BE49-F238E27FC236}">
                <a16:creationId xmlns:a16="http://schemas.microsoft.com/office/drawing/2014/main" id="{5F642CC4-3EAC-4438-88D8-19268EFE6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363" y="3935413"/>
            <a:ext cx="132556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1</a:t>
            </a:r>
            <a:r>
              <a:rPr lang="en-CA" altLang="en-US" sz="2300" baseline="30000">
                <a:latin typeface="Arial" panose="020B0604020202020204" pitchFamily="34" charset="0"/>
              </a:rPr>
              <a:t>st </a:t>
            </a:r>
            <a:r>
              <a:rPr lang="en-CA" altLang="en-US" sz="2300">
                <a:latin typeface="Arial" panose="020B0604020202020204" pitchFamily="34" charset="0"/>
              </a:rPr>
              <a:t> Night</a:t>
            </a: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86F1A4B4-B5CB-477F-AA64-91A659E5B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4845050"/>
            <a:ext cx="1417637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2</a:t>
            </a:r>
            <a:r>
              <a:rPr lang="en-CA" altLang="en-US" sz="2300" baseline="30000">
                <a:latin typeface="Arial" panose="020B0604020202020204" pitchFamily="34" charset="0"/>
              </a:rPr>
              <a:t>nd</a:t>
            </a:r>
            <a:r>
              <a:rPr lang="en-CA" altLang="en-US" sz="2300">
                <a:latin typeface="Arial" panose="020B0604020202020204" pitchFamily="34" charset="0"/>
              </a:rPr>
              <a:t>  Night</a:t>
            </a:r>
          </a:p>
        </p:txBody>
      </p:sp>
      <p:sp>
        <p:nvSpPr>
          <p:cNvPr id="33798" name="TextBox 6">
            <a:extLst>
              <a:ext uri="{FF2B5EF4-FFF2-40B4-BE49-F238E27FC236}">
                <a16:creationId xmlns:a16="http://schemas.microsoft.com/office/drawing/2014/main" id="{6797DE6A-0A75-4FD5-AD99-E141FA69C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5775" y="2911475"/>
            <a:ext cx="10048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Adults</a:t>
            </a:r>
            <a:br>
              <a:rPr lang="en-CA" altLang="en-US" sz="2300">
                <a:latin typeface="Arial" panose="020B0604020202020204" pitchFamily="34" charset="0"/>
              </a:rPr>
            </a:br>
            <a:r>
              <a:rPr lang="en-CA" altLang="en-US" sz="2300">
                <a:latin typeface="Arial" panose="020B0604020202020204" pitchFamily="34" charset="0"/>
              </a:rPr>
              <a:t>$4.00</a:t>
            </a:r>
          </a:p>
        </p:txBody>
      </p:sp>
      <p:sp>
        <p:nvSpPr>
          <p:cNvPr id="33799" name="TextBox 7">
            <a:extLst>
              <a:ext uri="{FF2B5EF4-FFF2-40B4-BE49-F238E27FC236}">
                <a16:creationId xmlns:a16="http://schemas.microsoft.com/office/drawing/2014/main" id="{735A65ED-E0F1-49A2-AA12-FF43396B8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2900363"/>
            <a:ext cx="9207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Kids</a:t>
            </a:r>
            <a:br>
              <a:rPr lang="en-CA" altLang="en-US" sz="2300">
                <a:latin typeface="Arial" panose="020B0604020202020204" pitchFamily="34" charset="0"/>
              </a:rPr>
            </a:br>
            <a:r>
              <a:rPr lang="en-CA" altLang="en-US" sz="2300">
                <a:latin typeface="Arial" panose="020B0604020202020204" pitchFamily="34" charset="0"/>
              </a:rPr>
              <a:t>$2.50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75EE45-49A9-47DF-B5A4-6C608A8F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463" y="3657600"/>
            <a:ext cx="108108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3000">
                <a:latin typeface="Arial" panose="020B0604020202020204" pitchFamily="34" charset="0"/>
              </a:rPr>
              <a:t>3(80)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DFABEB-7EF7-45BF-82FE-902C37F89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363" y="3646488"/>
            <a:ext cx="108108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3000">
                <a:latin typeface="Arial" panose="020B0604020202020204" pitchFamily="34" charset="0"/>
              </a:rPr>
              <a:t>5(80)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4CD06F-B5E5-45E7-8511-2F2D48CEA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1475" y="4576763"/>
            <a:ext cx="1227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800">
                <a:latin typeface="Arial" panose="020B0604020202020204" pitchFamily="34" charset="0"/>
              </a:rPr>
              <a:t>2(150)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A5EE96-9760-4DDF-B563-45695292C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588" y="4648200"/>
            <a:ext cx="11858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700">
                <a:latin typeface="Arial" panose="020B0604020202020204" pitchFamily="34" charset="0"/>
              </a:rPr>
              <a:t>3(150)</a:t>
            </a:r>
          </a:p>
        </p:txBody>
      </p:sp>
      <p:sp>
        <p:nvSpPr>
          <p:cNvPr id="33804" name="TextBox 14">
            <a:extLst>
              <a:ext uri="{FF2B5EF4-FFF2-40B4-BE49-F238E27FC236}">
                <a16:creationId xmlns:a16="http://schemas.microsoft.com/office/drawing/2014/main" id="{42810364-978A-46AE-AE9E-C08C2F655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38" y="2873375"/>
            <a:ext cx="16732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Total</a:t>
            </a:r>
            <a:br>
              <a:rPr lang="en-CA" altLang="en-US" sz="2300">
                <a:latin typeface="Arial" panose="020B0604020202020204" pitchFamily="34" charset="0"/>
              </a:rPr>
            </a:br>
            <a:r>
              <a:rPr lang="en-CA" altLang="en-US" sz="2300">
                <a:latin typeface="Arial" panose="020B0604020202020204" pitchFamily="34" charset="0"/>
              </a:rPr>
              <a:t>Attendance</a:t>
            </a:r>
          </a:p>
        </p:txBody>
      </p:sp>
      <p:sp>
        <p:nvSpPr>
          <p:cNvPr id="33805" name="Rectangle 15">
            <a:extLst>
              <a:ext uri="{FF2B5EF4-FFF2-40B4-BE49-F238E27FC236}">
                <a16:creationId xmlns:a16="http://schemas.microsoft.com/office/drawing/2014/main" id="{3768471D-9520-4409-8735-0C39A9284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5584825"/>
            <a:ext cx="136366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Total </a:t>
            </a:r>
            <a:br>
              <a:rPr lang="en-CA" altLang="en-US" sz="2300">
                <a:latin typeface="Arial" panose="020B0604020202020204" pitchFamily="34" charset="0"/>
              </a:rPr>
            </a:br>
            <a:r>
              <a:rPr lang="en-CA" altLang="en-US" sz="2300">
                <a:latin typeface="Arial" panose="020B0604020202020204" pitchFamily="34" charset="0"/>
              </a:rPr>
              <a:t>Attended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71286B-DC6D-4A07-B3CE-2D19C286B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950" y="5737225"/>
            <a:ext cx="171291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=540 adults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A618EE-EDC3-440B-A09F-BBA4A90F2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775" y="5710238"/>
            <a:ext cx="145415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Arial" panose="020B0604020202020204" pitchFamily="34" charset="0"/>
              </a:rPr>
              <a:t>=850 kids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E9DEB50-0299-4E11-A68A-9EDCF5E2C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8938" y="4103688"/>
            <a:ext cx="10477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3000">
                <a:latin typeface="Arial" panose="020B0604020202020204" pitchFamily="34" charset="0"/>
              </a:rPr>
              <a:t>=240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2E2D89-7654-4D17-BB94-FEBD00F64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588" y="4110038"/>
            <a:ext cx="104933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3000">
                <a:latin typeface="Arial" panose="020B0604020202020204" pitchFamily="34" charset="0"/>
              </a:rPr>
              <a:t>=400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2AA27BB-B0AA-45E5-8878-366601560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5040313"/>
            <a:ext cx="9953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800">
                <a:latin typeface="Arial" panose="020B0604020202020204" pitchFamily="34" charset="0"/>
              </a:rPr>
              <a:t>=300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851FA0-1AF9-4DAF-BEAD-EB9B1536B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5688" y="5029200"/>
            <a:ext cx="9636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700">
                <a:latin typeface="Arial" panose="020B0604020202020204" pitchFamily="34" charset="0"/>
              </a:rPr>
              <a:t>=450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5124BBC-7004-406F-8F80-63EA69DCB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285750"/>
            <a:ext cx="7497763" cy="796925"/>
          </a:xfrm>
        </p:spPr>
        <p:txBody>
          <a:bodyPr/>
          <a:lstStyle/>
          <a:p>
            <a:pPr eaLnBrk="1" hangingPunct="1"/>
            <a:r>
              <a:rPr lang="en-CA" altLang="en-US"/>
              <a:t>I) Number of Solutions:</a:t>
            </a:r>
          </a:p>
        </p:txBody>
      </p:sp>
      <p:sp>
        <p:nvSpPr>
          <p:cNvPr id="29699" name="TextBox 3">
            <a:extLst>
              <a:ext uri="{FF2B5EF4-FFF2-40B4-BE49-F238E27FC236}">
                <a16:creationId xmlns:a16="http://schemas.microsoft.com/office/drawing/2014/main" id="{524B3823-DB0B-409A-BF6B-DD4306ACB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268413"/>
            <a:ext cx="234473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 b="1">
                <a:solidFill>
                  <a:srgbClr val="FF0000"/>
                </a:solidFill>
                <a:latin typeface="Calibri" panose="020F0502020204030204" pitchFamily="34" charset="0"/>
              </a:rPr>
              <a:t>1. NO SOLUTIONS</a:t>
            </a:r>
          </a:p>
        </p:txBody>
      </p:sp>
      <p:sp>
        <p:nvSpPr>
          <p:cNvPr id="29700" name="TextBox 4">
            <a:extLst>
              <a:ext uri="{FF2B5EF4-FFF2-40B4-BE49-F238E27FC236}">
                <a16:creationId xmlns:a16="http://schemas.microsoft.com/office/drawing/2014/main" id="{0C78DCE3-AE8F-4500-AB0F-94594C06C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3" y="1701800"/>
            <a:ext cx="5537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Calibri" panose="020F0502020204030204" pitchFamily="34" charset="0"/>
              </a:rPr>
              <a:t>Lines are parallel and do not intersect each other</a:t>
            </a: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05148B66-4E2E-4FBF-97AF-4E474C1097C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69138" y="928688"/>
            <a:ext cx="1574800" cy="1789112"/>
            <a:chOff x="4003" y="898"/>
            <a:chExt cx="992" cy="1127"/>
          </a:xfrm>
        </p:grpSpPr>
        <p:sp>
          <p:nvSpPr>
            <p:cNvPr id="13458" name="AutoShape 5">
              <a:extLst>
                <a:ext uri="{FF2B5EF4-FFF2-40B4-BE49-F238E27FC236}">
                  <a16:creationId xmlns:a16="http://schemas.microsoft.com/office/drawing/2014/main" id="{F7E8CE46-A835-49D6-80C4-9F04ABC7D88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003" y="900"/>
              <a:ext cx="992" cy="1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59" name="Rectangle 7">
              <a:extLst>
                <a:ext uri="{FF2B5EF4-FFF2-40B4-BE49-F238E27FC236}">
                  <a16:creationId xmlns:a16="http://schemas.microsoft.com/office/drawing/2014/main" id="{3D15651C-2A9A-4B17-8542-416A23865B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4" y="902"/>
              <a:ext cx="990" cy="1121"/>
            </a:xfrm>
            <a:prstGeom prst="rect">
              <a:avLst/>
            </a:prstGeom>
            <a:solidFill>
              <a:srgbClr val="FFFFFF"/>
            </a:solidFill>
            <a:ln w="1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Calibri" panose="020F0502020204030204" pitchFamily="34" charset="0"/>
              </a:endParaRPr>
            </a:p>
          </p:txBody>
        </p:sp>
        <p:sp>
          <p:nvSpPr>
            <p:cNvPr id="13460" name="Line 8">
              <a:extLst>
                <a:ext uri="{FF2B5EF4-FFF2-40B4-BE49-F238E27FC236}">
                  <a16:creationId xmlns:a16="http://schemas.microsoft.com/office/drawing/2014/main" id="{6322485F-0AE2-4FB0-B5A1-9FE946EA21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3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61" name="Line 9">
              <a:extLst>
                <a:ext uri="{FF2B5EF4-FFF2-40B4-BE49-F238E27FC236}">
                  <a16:creationId xmlns:a16="http://schemas.microsoft.com/office/drawing/2014/main" id="{A7916FC1-6005-4314-BD0B-F7DF6B0248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4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62" name="Line 10">
              <a:extLst>
                <a:ext uri="{FF2B5EF4-FFF2-40B4-BE49-F238E27FC236}">
                  <a16:creationId xmlns:a16="http://schemas.microsoft.com/office/drawing/2014/main" id="{BBEFB7AB-21EA-4ADE-BEC8-86A01646FC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2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63" name="Line 11">
              <a:extLst>
                <a:ext uri="{FF2B5EF4-FFF2-40B4-BE49-F238E27FC236}">
                  <a16:creationId xmlns:a16="http://schemas.microsoft.com/office/drawing/2014/main" id="{2D3573CD-0D79-4E77-8789-07E0FE6804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3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64" name="Line 12">
              <a:extLst>
                <a:ext uri="{FF2B5EF4-FFF2-40B4-BE49-F238E27FC236}">
                  <a16:creationId xmlns:a16="http://schemas.microsoft.com/office/drawing/2014/main" id="{3650EA5F-6814-41FD-B7C3-D8B3E06238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00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65" name="Line 13">
              <a:extLst>
                <a:ext uri="{FF2B5EF4-FFF2-40B4-BE49-F238E27FC236}">
                  <a16:creationId xmlns:a16="http://schemas.microsoft.com/office/drawing/2014/main" id="{59B08786-506B-49A0-8C1A-5F2296A31D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01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66" name="Line 14">
              <a:extLst>
                <a:ext uri="{FF2B5EF4-FFF2-40B4-BE49-F238E27FC236}">
                  <a16:creationId xmlns:a16="http://schemas.microsoft.com/office/drawing/2014/main" id="{15923A29-6B95-4B67-BCB4-FF325CF989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9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67" name="Line 15">
              <a:extLst>
                <a:ext uri="{FF2B5EF4-FFF2-40B4-BE49-F238E27FC236}">
                  <a16:creationId xmlns:a16="http://schemas.microsoft.com/office/drawing/2014/main" id="{4D84546C-A643-4202-9D22-50CC7308FA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0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68" name="Line 16">
              <a:extLst>
                <a:ext uri="{FF2B5EF4-FFF2-40B4-BE49-F238E27FC236}">
                  <a16:creationId xmlns:a16="http://schemas.microsoft.com/office/drawing/2014/main" id="{789490E8-A6B3-4AA1-B8FD-B2B0678A5B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7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69" name="Line 17">
              <a:extLst>
                <a:ext uri="{FF2B5EF4-FFF2-40B4-BE49-F238E27FC236}">
                  <a16:creationId xmlns:a16="http://schemas.microsoft.com/office/drawing/2014/main" id="{3D8D8FB4-5EBA-4C3A-81DF-5F24F00F0F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8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70" name="Line 18">
              <a:extLst>
                <a:ext uri="{FF2B5EF4-FFF2-40B4-BE49-F238E27FC236}">
                  <a16:creationId xmlns:a16="http://schemas.microsoft.com/office/drawing/2014/main" id="{3DB606C1-3974-4F54-BBA1-89D4E881FD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6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71" name="Line 19">
              <a:extLst>
                <a:ext uri="{FF2B5EF4-FFF2-40B4-BE49-F238E27FC236}">
                  <a16:creationId xmlns:a16="http://schemas.microsoft.com/office/drawing/2014/main" id="{7EC91360-8995-4D73-B3B4-662E5EAC4E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7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72" name="Line 20">
              <a:extLst>
                <a:ext uri="{FF2B5EF4-FFF2-40B4-BE49-F238E27FC236}">
                  <a16:creationId xmlns:a16="http://schemas.microsoft.com/office/drawing/2014/main" id="{0C27AE2E-48F6-4097-B9AB-1BCA68D7C2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4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73" name="Line 21">
              <a:extLst>
                <a:ext uri="{FF2B5EF4-FFF2-40B4-BE49-F238E27FC236}">
                  <a16:creationId xmlns:a16="http://schemas.microsoft.com/office/drawing/2014/main" id="{5182714F-5AFE-4D7B-A504-0F5C58E6E0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5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74" name="Line 22">
              <a:extLst>
                <a:ext uri="{FF2B5EF4-FFF2-40B4-BE49-F238E27FC236}">
                  <a16:creationId xmlns:a16="http://schemas.microsoft.com/office/drawing/2014/main" id="{96704BBB-9870-493B-AA06-557DCD3A30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3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75" name="Line 23">
              <a:extLst>
                <a:ext uri="{FF2B5EF4-FFF2-40B4-BE49-F238E27FC236}">
                  <a16:creationId xmlns:a16="http://schemas.microsoft.com/office/drawing/2014/main" id="{76D89D45-210B-4E2E-99F5-010AC1F397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4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76" name="Line 24">
              <a:extLst>
                <a:ext uri="{FF2B5EF4-FFF2-40B4-BE49-F238E27FC236}">
                  <a16:creationId xmlns:a16="http://schemas.microsoft.com/office/drawing/2014/main" id="{FD101512-EA46-43D3-B487-40596E3F62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907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77" name="Line 25">
              <a:extLst>
                <a:ext uri="{FF2B5EF4-FFF2-40B4-BE49-F238E27FC236}">
                  <a16:creationId xmlns:a16="http://schemas.microsoft.com/office/drawing/2014/main" id="{81796E66-9A10-4854-9FB8-3EA7D0C17E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909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78" name="Line 26">
              <a:extLst>
                <a:ext uri="{FF2B5EF4-FFF2-40B4-BE49-F238E27FC236}">
                  <a16:creationId xmlns:a16="http://schemas.microsoft.com/office/drawing/2014/main" id="{37FDA93A-F650-49EA-9F03-CCA07DCC7A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795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79" name="Line 27">
              <a:extLst>
                <a:ext uri="{FF2B5EF4-FFF2-40B4-BE49-F238E27FC236}">
                  <a16:creationId xmlns:a16="http://schemas.microsoft.com/office/drawing/2014/main" id="{2B430F58-C6AF-44E2-B7E2-5F500712C6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798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80" name="Line 28">
              <a:extLst>
                <a:ext uri="{FF2B5EF4-FFF2-40B4-BE49-F238E27FC236}">
                  <a16:creationId xmlns:a16="http://schemas.microsoft.com/office/drawing/2014/main" id="{102683D8-6FE1-41D0-8569-08107BAAEF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684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81" name="Line 29">
              <a:extLst>
                <a:ext uri="{FF2B5EF4-FFF2-40B4-BE49-F238E27FC236}">
                  <a16:creationId xmlns:a16="http://schemas.microsoft.com/office/drawing/2014/main" id="{164F538E-9F68-4349-8C4E-662566772E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686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82" name="Line 30">
              <a:extLst>
                <a:ext uri="{FF2B5EF4-FFF2-40B4-BE49-F238E27FC236}">
                  <a16:creationId xmlns:a16="http://schemas.microsoft.com/office/drawing/2014/main" id="{945C8B95-5950-467C-8DBD-1FEDDE55A5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573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83" name="Line 31">
              <a:extLst>
                <a:ext uri="{FF2B5EF4-FFF2-40B4-BE49-F238E27FC236}">
                  <a16:creationId xmlns:a16="http://schemas.microsoft.com/office/drawing/2014/main" id="{81871887-DBE5-42A3-A38C-4F05BE81FF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575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84" name="Line 32">
              <a:extLst>
                <a:ext uri="{FF2B5EF4-FFF2-40B4-BE49-F238E27FC236}">
                  <a16:creationId xmlns:a16="http://schemas.microsoft.com/office/drawing/2014/main" id="{E787B2E7-3E31-4A37-911D-63664B3150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348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85" name="Line 33">
              <a:extLst>
                <a:ext uri="{FF2B5EF4-FFF2-40B4-BE49-F238E27FC236}">
                  <a16:creationId xmlns:a16="http://schemas.microsoft.com/office/drawing/2014/main" id="{8D7B8D3D-2E2E-4846-8A53-65939797F1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350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86" name="Line 34">
              <a:extLst>
                <a:ext uri="{FF2B5EF4-FFF2-40B4-BE49-F238E27FC236}">
                  <a16:creationId xmlns:a16="http://schemas.microsoft.com/office/drawing/2014/main" id="{04AD5F6A-AD6E-4DD1-9AC5-008DE2D3AA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236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87" name="Line 35">
              <a:extLst>
                <a:ext uri="{FF2B5EF4-FFF2-40B4-BE49-F238E27FC236}">
                  <a16:creationId xmlns:a16="http://schemas.microsoft.com/office/drawing/2014/main" id="{2E2847E2-AF99-4E0F-AA5D-499C732778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239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88" name="Line 36">
              <a:extLst>
                <a:ext uri="{FF2B5EF4-FFF2-40B4-BE49-F238E27FC236}">
                  <a16:creationId xmlns:a16="http://schemas.microsoft.com/office/drawing/2014/main" id="{52934BF9-AA92-402C-9210-F89A8C5CA5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125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89" name="Line 37">
              <a:extLst>
                <a:ext uri="{FF2B5EF4-FFF2-40B4-BE49-F238E27FC236}">
                  <a16:creationId xmlns:a16="http://schemas.microsoft.com/office/drawing/2014/main" id="{BB26F092-3F96-4F03-8D69-EC7E6CF7BD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127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90" name="Line 38">
              <a:extLst>
                <a:ext uri="{FF2B5EF4-FFF2-40B4-BE49-F238E27FC236}">
                  <a16:creationId xmlns:a16="http://schemas.microsoft.com/office/drawing/2014/main" id="{B3A5A753-11C9-4741-A053-95E923BF93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014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91" name="Line 39">
              <a:extLst>
                <a:ext uri="{FF2B5EF4-FFF2-40B4-BE49-F238E27FC236}">
                  <a16:creationId xmlns:a16="http://schemas.microsoft.com/office/drawing/2014/main" id="{C49749EF-C7AC-4A4F-8F1C-6DF9968C45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016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92" name="Line 40">
              <a:extLst>
                <a:ext uri="{FF2B5EF4-FFF2-40B4-BE49-F238E27FC236}">
                  <a16:creationId xmlns:a16="http://schemas.microsoft.com/office/drawing/2014/main" id="{BB7C1767-F600-487A-B311-14575AB4C2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457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93" name="Line 41">
              <a:extLst>
                <a:ext uri="{FF2B5EF4-FFF2-40B4-BE49-F238E27FC236}">
                  <a16:creationId xmlns:a16="http://schemas.microsoft.com/office/drawing/2014/main" id="{79ED5B01-C1D8-4326-A675-845537B35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459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94" name="Line 42">
              <a:extLst>
                <a:ext uri="{FF2B5EF4-FFF2-40B4-BE49-F238E27FC236}">
                  <a16:creationId xmlns:a16="http://schemas.microsoft.com/office/drawing/2014/main" id="{F006CDAC-7C3D-4030-A30D-525C95155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461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95" name="Line 43">
              <a:extLst>
                <a:ext uri="{FF2B5EF4-FFF2-40B4-BE49-F238E27FC236}">
                  <a16:creationId xmlns:a16="http://schemas.microsoft.com/office/drawing/2014/main" id="{2B256F1E-7271-4690-8426-FD5E8AC392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5" y="1464"/>
              <a:ext cx="989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96" name="Rectangle 44">
              <a:extLst>
                <a:ext uri="{FF2B5EF4-FFF2-40B4-BE49-F238E27FC236}">
                  <a16:creationId xmlns:a16="http://schemas.microsoft.com/office/drawing/2014/main" id="{8EF2B721-21BE-4FAA-8BE3-FFB134440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4" y="1387"/>
              <a:ext cx="16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97" name="Freeform 45">
              <a:extLst>
                <a:ext uri="{FF2B5EF4-FFF2-40B4-BE49-F238E27FC236}">
                  <a16:creationId xmlns:a16="http://schemas.microsoft.com/office/drawing/2014/main" id="{4A898A86-39DF-4F30-8B04-C06891A64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3" y="1440"/>
              <a:ext cx="9" cy="42"/>
            </a:xfrm>
            <a:custGeom>
              <a:avLst/>
              <a:gdLst>
                <a:gd name="T0" fmla="*/ 0 w 9"/>
                <a:gd name="T1" fmla="*/ 0 h 42"/>
                <a:gd name="T2" fmla="*/ 9 w 9"/>
                <a:gd name="T3" fmla="*/ 21 h 42"/>
                <a:gd name="T4" fmla="*/ 0 w 9"/>
                <a:gd name="T5" fmla="*/ 42 h 42"/>
                <a:gd name="T6" fmla="*/ 0 w 9"/>
                <a:gd name="T7" fmla="*/ 0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42"/>
                <a:gd name="T14" fmla="*/ 9 w 9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42">
                  <a:moveTo>
                    <a:pt x="0" y="0"/>
                  </a:moveTo>
                  <a:lnTo>
                    <a:pt x="9" y="21"/>
                  </a:lnTo>
                  <a:lnTo>
                    <a:pt x="0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498" name="Line 46">
              <a:extLst>
                <a:ext uri="{FF2B5EF4-FFF2-40B4-BE49-F238E27FC236}">
                  <a16:creationId xmlns:a16="http://schemas.microsoft.com/office/drawing/2014/main" id="{88E56999-B884-4E34-B4AD-5FFF823124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7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99" name="Line 47">
              <a:extLst>
                <a:ext uri="{FF2B5EF4-FFF2-40B4-BE49-F238E27FC236}">
                  <a16:creationId xmlns:a16="http://schemas.microsoft.com/office/drawing/2014/main" id="{1087FF47-65F2-4F59-A1CA-BB36A52C50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8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00" name="Line 48">
              <a:extLst>
                <a:ext uri="{FF2B5EF4-FFF2-40B4-BE49-F238E27FC236}">
                  <a16:creationId xmlns:a16="http://schemas.microsoft.com/office/drawing/2014/main" id="{CDB751F5-0CF3-4D79-99F0-061CA5C491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9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01" name="Line 49">
              <a:extLst>
                <a:ext uri="{FF2B5EF4-FFF2-40B4-BE49-F238E27FC236}">
                  <a16:creationId xmlns:a16="http://schemas.microsoft.com/office/drawing/2014/main" id="{FFD80C1B-43C3-4A47-938F-145593F126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0" y="902"/>
              <a:ext cx="1" cy="1118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02" name="Rectangle 50">
              <a:extLst>
                <a:ext uri="{FF2B5EF4-FFF2-40B4-BE49-F238E27FC236}">
                  <a16:creationId xmlns:a16="http://schemas.microsoft.com/office/drawing/2014/main" id="{D40841A7-A515-42D7-8E08-D2D27631D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1" y="898"/>
              <a:ext cx="16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03" name="Freeform 51">
              <a:extLst>
                <a:ext uri="{FF2B5EF4-FFF2-40B4-BE49-F238E27FC236}">
                  <a16:creationId xmlns:a16="http://schemas.microsoft.com/office/drawing/2014/main" id="{9509E525-A37C-4774-80F6-CBE4A76A33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0" y="905"/>
              <a:ext cx="18" cy="21"/>
            </a:xfrm>
            <a:custGeom>
              <a:avLst/>
              <a:gdLst>
                <a:gd name="T0" fmla="*/ 0 w 18"/>
                <a:gd name="T1" fmla="*/ 21 h 21"/>
                <a:gd name="T2" fmla="*/ 9 w 18"/>
                <a:gd name="T3" fmla="*/ 0 h 21"/>
                <a:gd name="T4" fmla="*/ 18 w 18"/>
                <a:gd name="T5" fmla="*/ 21 h 21"/>
                <a:gd name="T6" fmla="*/ 0 w 18"/>
                <a:gd name="T7" fmla="*/ 21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"/>
                <a:gd name="T13" fmla="*/ 0 h 21"/>
                <a:gd name="T14" fmla="*/ 18 w 18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" h="21">
                  <a:moveTo>
                    <a:pt x="0" y="21"/>
                  </a:moveTo>
                  <a:lnTo>
                    <a:pt x="9" y="0"/>
                  </a:lnTo>
                  <a:lnTo>
                    <a:pt x="18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504" name="Rectangle 52">
              <a:extLst>
                <a:ext uri="{FF2B5EF4-FFF2-40B4-BE49-F238E27FC236}">
                  <a16:creationId xmlns:a16="http://schemas.microsoft.com/office/drawing/2014/main" id="{1BCE686A-65C6-4383-975E-439B51398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4" y="902"/>
              <a:ext cx="990" cy="1121"/>
            </a:xfrm>
            <a:prstGeom prst="rect">
              <a:avLst/>
            </a:prstGeom>
            <a:noFill/>
            <a:ln w="2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Calibri" panose="020F0502020204030204" pitchFamily="34" charset="0"/>
              </a:endParaRPr>
            </a:p>
          </p:txBody>
        </p:sp>
        <p:sp>
          <p:nvSpPr>
            <p:cNvPr id="13505" name="Line 53">
              <a:extLst>
                <a:ext uri="{FF2B5EF4-FFF2-40B4-BE49-F238E27FC236}">
                  <a16:creationId xmlns:a16="http://schemas.microsoft.com/office/drawing/2014/main" id="{EECB5486-6900-4333-B0B1-77E3B9AD3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4" y="1450"/>
              <a:ext cx="1" cy="25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06" name="Rectangle 54">
              <a:extLst>
                <a:ext uri="{FF2B5EF4-FFF2-40B4-BE49-F238E27FC236}">
                  <a16:creationId xmlns:a16="http://schemas.microsoft.com/office/drawing/2014/main" id="{834EA698-EA46-4C41-BF7B-C6EA21F75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4" y="1475"/>
              <a:ext cx="30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-4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07" name="Line 55">
              <a:extLst>
                <a:ext uri="{FF2B5EF4-FFF2-40B4-BE49-F238E27FC236}">
                  <a16:creationId xmlns:a16="http://schemas.microsoft.com/office/drawing/2014/main" id="{510B4CDC-17D8-4FC7-81CC-9F8B6D9039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3" y="1450"/>
              <a:ext cx="1" cy="25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08" name="Rectangle 56">
              <a:extLst>
                <a:ext uri="{FF2B5EF4-FFF2-40B4-BE49-F238E27FC236}">
                  <a16:creationId xmlns:a16="http://schemas.microsoft.com/office/drawing/2014/main" id="{AD1423B8-E9D3-4AAB-ABBE-072E95708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1475"/>
              <a:ext cx="30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-3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09" name="Line 57">
              <a:extLst>
                <a:ext uri="{FF2B5EF4-FFF2-40B4-BE49-F238E27FC236}">
                  <a16:creationId xmlns:a16="http://schemas.microsoft.com/office/drawing/2014/main" id="{8D1FB245-F449-465D-9988-671DC15A8C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1" y="1450"/>
              <a:ext cx="1" cy="25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10" name="Rectangle 58">
              <a:extLst>
                <a:ext uri="{FF2B5EF4-FFF2-40B4-BE49-F238E27FC236}">
                  <a16:creationId xmlns:a16="http://schemas.microsoft.com/office/drawing/2014/main" id="{6C9CF521-B26C-4FB4-AC8D-9FA763230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2" y="1475"/>
              <a:ext cx="30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-2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11" name="Line 59">
              <a:extLst>
                <a:ext uri="{FF2B5EF4-FFF2-40B4-BE49-F238E27FC236}">
                  <a16:creationId xmlns:a16="http://schemas.microsoft.com/office/drawing/2014/main" id="{15F30A00-BF1A-4D05-9347-2E86FD349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0" y="1450"/>
              <a:ext cx="1" cy="25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12" name="Rectangle 60">
              <a:extLst>
                <a:ext uri="{FF2B5EF4-FFF2-40B4-BE49-F238E27FC236}">
                  <a16:creationId xmlns:a16="http://schemas.microsoft.com/office/drawing/2014/main" id="{15629814-EFB0-4F4E-B4A2-D1722CA714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1" y="1475"/>
              <a:ext cx="30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-1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13" name="Rectangle 61">
              <a:extLst>
                <a:ext uri="{FF2B5EF4-FFF2-40B4-BE49-F238E27FC236}">
                  <a16:creationId xmlns:a16="http://schemas.microsoft.com/office/drawing/2014/main" id="{8877C575-5148-4821-94FB-79F8E3579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3" y="1475"/>
              <a:ext cx="19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0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14" name="Line 62">
              <a:extLst>
                <a:ext uri="{FF2B5EF4-FFF2-40B4-BE49-F238E27FC236}">
                  <a16:creationId xmlns:a16="http://schemas.microsoft.com/office/drawing/2014/main" id="{A8CD40CD-88F5-49C5-A53E-5A9F3FD379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8" y="1450"/>
              <a:ext cx="1" cy="25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15" name="Rectangle 63">
              <a:extLst>
                <a:ext uri="{FF2B5EF4-FFF2-40B4-BE49-F238E27FC236}">
                  <a16:creationId xmlns:a16="http://schemas.microsoft.com/office/drawing/2014/main" id="{0CB9C9B3-B360-4D2C-9979-3363AC2F5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9" y="1475"/>
              <a:ext cx="19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1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16" name="Line 64">
              <a:extLst>
                <a:ext uri="{FF2B5EF4-FFF2-40B4-BE49-F238E27FC236}">
                  <a16:creationId xmlns:a16="http://schemas.microsoft.com/office/drawing/2014/main" id="{4746775F-BBBC-487A-9A96-074A2ECAC3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7" y="1450"/>
              <a:ext cx="1" cy="25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17" name="Rectangle 65">
              <a:extLst>
                <a:ext uri="{FF2B5EF4-FFF2-40B4-BE49-F238E27FC236}">
                  <a16:creationId xmlns:a16="http://schemas.microsoft.com/office/drawing/2014/main" id="{04D19564-B71E-4D08-AD8D-AFC1FFB2A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8" y="1475"/>
              <a:ext cx="19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2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18" name="Line 66">
              <a:extLst>
                <a:ext uri="{FF2B5EF4-FFF2-40B4-BE49-F238E27FC236}">
                  <a16:creationId xmlns:a16="http://schemas.microsoft.com/office/drawing/2014/main" id="{31DA31F9-9211-433D-AB65-560D513713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5" y="1450"/>
              <a:ext cx="1" cy="25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19" name="Rectangle 67">
              <a:extLst>
                <a:ext uri="{FF2B5EF4-FFF2-40B4-BE49-F238E27FC236}">
                  <a16:creationId xmlns:a16="http://schemas.microsoft.com/office/drawing/2014/main" id="{A66C1A4C-A429-4769-9F0A-6118903A4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6" y="1475"/>
              <a:ext cx="19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3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20" name="Line 68">
              <a:extLst>
                <a:ext uri="{FF2B5EF4-FFF2-40B4-BE49-F238E27FC236}">
                  <a16:creationId xmlns:a16="http://schemas.microsoft.com/office/drawing/2014/main" id="{37B6693C-C2E1-4229-B7C7-3567FEBD13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4" y="1450"/>
              <a:ext cx="1" cy="25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21" name="Rectangle 69">
              <a:extLst>
                <a:ext uri="{FF2B5EF4-FFF2-40B4-BE49-F238E27FC236}">
                  <a16:creationId xmlns:a16="http://schemas.microsoft.com/office/drawing/2014/main" id="{23B62141-CA86-4A1B-8B2E-5EF79A3C0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5" y="1475"/>
              <a:ext cx="19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22" name="Rectangle 70">
              <a:extLst>
                <a:ext uri="{FF2B5EF4-FFF2-40B4-BE49-F238E27FC236}">
                  <a16:creationId xmlns:a16="http://schemas.microsoft.com/office/drawing/2014/main" id="{66FB62DD-6268-4532-A7C1-F91AA6DB4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4" y="1886"/>
              <a:ext cx="30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-4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23" name="Line 71">
              <a:extLst>
                <a:ext uri="{FF2B5EF4-FFF2-40B4-BE49-F238E27FC236}">
                  <a16:creationId xmlns:a16="http://schemas.microsoft.com/office/drawing/2014/main" id="{87E43A4B-4972-4C26-883E-8E09643E5E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4" y="1909"/>
              <a:ext cx="11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24" name="Rectangle 72">
              <a:extLst>
                <a:ext uri="{FF2B5EF4-FFF2-40B4-BE49-F238E27FC236}">
                  <a16:creationId xmlns:a16="http://schemas.microsoft.com/office/drawing/2014/main" id="{75972AC5-3479-464C-824B-460A71D06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4" y="1663"/>
              <a:ext cx="30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-2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25" name="Line 73">
              <a:extLst>
                <a:ext uri="{FF2B5EF4-FFF2-40B4-BE49-F238E27FC236}">
                  <a16:creationId xmlns:a16="http://schemas.microsoft.com/office/drawing/2014/main" id="{EA0B3923-5B11-44AA-9C79-EF17E0A54B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4" y="1686"/>
              <a:ext cx="11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26" name="Rectangle 74">
              <a:extLst>
                <a:ext uri="{FF2B5EF4-FFF2-40B4-BE49-F238E27FC236}">
                  <a16:creationId xmlns:a16="http://schemas.microsoft.com/office/drawing/2014/main" id="{2164F1C9-6EF9-42AA-AA8E-321B816159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4" y="1215"/>
              <a:ext cx="19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2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27" name="Line 75">
              <a:extLst>
                <a:ext uri="{FF2B5EF4-FFF2-40B4-BE49-F238E27FC236}">
                  <a16:creationId xmlns:a16="http://schemas.microsoft.com/office/drawing/2014/main" id="{903F893F-1C3F-4B3F-8CC5-2E3344B6BD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4" y="1239"/>
              <a:ext cx="11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28" name="Rectangle 76">
              <a:extLst>
                <a:ext uri="{FF2B5EF4-FFF2-40B4-BE49-F238E27FC236}">
                  <a16:creationId xmlns:a16="http://schemas.microsoft.com/office/drawing/2014/main" id="{8EC92D98-4683-41A0-8227-0D0A3A84E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4" y="993"/>
              <a:ext cx="19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600">
                  <a:solidFill>
                    <a:srgbClr val="000000"/>
                  </a:solidFill>
                  <a:latin typeface="Courier New" panose="02070309020205020404" pitchFamily="49" charset="0"/>
                </a:rPr>
                <a:t>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529" name="Line 77">
              <a:extLst>
                <a:ext uri="{FF2B5EF4-FFF2-40B4-BE49-F238E27FC236}">
                  <a16:creationId xmlns:a16="http://schemas.microsoft.com/office/drawing/2014/main" id="{A2F41F13-3CAC-45E3-B29C-6FA439954E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4" y="1016"/>
              <a:ext cx="11" cy="1"/>
            </a:xfrm>
            <a:prstGeom prst="line">
              <a:avLst/>
            </a:pr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30" name="Freeform 78">
              <a:extLst>
                <a:ext uri="{FF2B5EF4-FFF2-40B4-BE49-F238E27FC236}">
                  <a16:creationId xmlns:a16="http://schemas.microsoft.com/office/drawing/2014/main" id="{2F2A006D-F7F0-4F5A-A759-5BB83BE663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5" y="1406"/>
              <a:ext cx="989" cy="559"/>
            </a:xfrm>
            <a:custGeom>
              <a:avLst/>
              <a:gdLst>
                <a:gd name="T0" fmla="*/ 15 w 1021"/>
                <a:gd name="T1" fmla="*/ 36940 h 241"/>
                <a:gd name="T2" fmla="*/ 28 w 1021"/>
                <a:gd name="T3" fmla="*/ 36261 h 241"/>
                <a:gd name="T4" fmla="*/ 43 w 1021"/>
                <a:gd name="T5" fmla="*/ 35665 h 241"/>
                <a:gd name="T6" fmla="*/ 58 w 1021"/>
                <a:gd name="T7" fmla="*/ 34906 h 241"/>
                <a:gd name="T8" fmla="*/ 73 w 1021"/>
                <a:gd name="T9" fmla="*/ 34245 h 241"/>
                <a:gd name="T10" fmla="*/ 88 w 1021"/>
                <a:gd name="T11" fmla="*/ 33630 h 241"/>
                <a:gd name="T12" fmla="*/ 102 w 1021"/>
                <a:gd name="T13" fmla="*/ 33034 h 241"/>
                <a:gd name="T14" fmla="*/ 118 w 1021"/>
                <a:gd name="T15" fmla="*/ 32220 h 241"/>
                <a:gd name="T16" fmla="*/ 132 w 1021"/>
                <a:gd name="T17" fmla="*/ 31608 h 241"/>
                <a:gd name="T18" fmla="*/ 147 w 1021"/>
                <a:gd name="T19" fmla="*/ 31037 h 241"/>
                <a:gd name="T20" fmla="*/ 162 w 1021"/>
                <a:gd name="T21" fmla="*/ 30339 h 241"/>
                <a:gd name="T22" fmla="*/ 177 w 1021"/>
                <a:gd name="T23" fmla="*/ 29613 h 241"/>
                <a:gd name="T24" fmla="*/ 192 w 1021"/>
                <a:gd name="T25" fmla="*/ 28950 h 241"/>
                <a:gd name="T26" fmla="*/ 206 w 1021"/>
                <a:gd name="T27" fmla="*/ 28342 h 241"/>
                <a:gd name="T28" fmla="*/ 222 w 1021"/>
                <a:gd name="T29" fmla="*/ 27730 h 241"/>
                <a:gd name="T30" fmla="*/ 236 w 1021"/>
                <a:gd name="T31" fmla="*/ 27115 h 241"/>
                <a:gd name="T32" fmla="*/ 251 w 1021"/>
                <a:gd name="T33" fmla="*/ 26308 h 241"/>
                <a:gd name="T34" fmla="*/ 266 w 1021"/>
                <a:gd name="T35" fmla="*/ 25707 h 241"/>
                <a:gd name="T36" fmla="*/ 281 w 1021"/>
                <a:gd name="T37" fmla="*/ 25034 h 241"/>
                <a:gd name="T38" fmla="*/ 295 w 1021"/>
                <a:gd name="T39" fmla="*/ 24436 h 241"/>
                <a:gd name="T40" fmla="*/ 311 w 1021"/>
                <a:gd name="T41" fmla="*/ 23710 h 241"/>
                <a:gd name="T42" fmla="*/ 325 w 1021"/>
                <a:gd name="T43" fmla="*/ 23037 h 241"/>
                <a:gd name="T44" fmla="*/ 340 w 1021"/>
                <a:gd name="T45" fmla="*/ 22434 h 241"/>
                <a:gd name="T46" fmla="*/ 355 w 1021"/>
                <a:gd name="T47" fmla="*/ 21827 h 241"/>
                <a:gd name="T48" fmla="*/ 370 w 1021"/>
                <a:gd name="T49" fmla="*/ 21015 h 241"/>
                <a:gd name="T50" fmla="*/ 385 w 1021"/>
                <a:gd name="T51" fmla="*/ 20402 h 241"/>
                <a:gd name="T52" fmla="*/ 400 w 1021"/>
                <a:gd name="T53" fmla="*/ 19804 h 241"/>
                <a:gd name="T54" fmla="*/ 415 w 1021"/>
                <a:gd name="T55" fmla="*/ 19131 h 241"/>
                <a:gd name="T56" fmla="*/ 430 w 1021"/>
                <a:gd name="T57" fmla="*/ 18405 h 241"/>
                <a:gd name="T58" fmla="*/ 445 w 1021"/>
                <a:gd name="T59" fmla="*/ 17721 h 241"/>
                <a:gd name="T60" fmla="*/ 460 w 1021"/>
                <a:gd name="T61" fmla="*/ 17109 h 241"/>
                <a:gd name="T62" fmla="*/ 475 w 1021"/>
                <a:gd name="T63" fmla="*/ 16522 h 241"/>
                <a:gd name="T64" fmla="*/ 489 w 1021"/>
                <a:gd name="T65" fmla="*/ 15710 h 241"/>
                <a:gd name="T66" fmla="*/ 504 w 1021"/>
                <a:gd name="T67" fmla="*/ 15112 h 241"/>
                <a:gd name="T68" fmla="*/ 519 w 1021"/>
                <a:gd name="T69" fmla="*/ 14499 h 241"/>
                <a:gd name="T70" fmla="*/ 534 w 1021"/>
                <a:gd name="T71" fmla="*/ 13838 h 241"/>
                <a:gd name="T72" fmla="*/ 548 w 1021"/>
                <a:gd name="T73" fmla="*/ 13080 h 241"/>
                <a:gd name="T74" fmla="*/ 564 w 1021"/>
                <a:gd name="T75" fmla="*/ 12481 h 241"/>
                <a:gd name="T76" fmla="*/ 578 w 1021"/>
                <a:gd name="T77" fmla="*/ 11804 h 241"/>
                <a:gd name="T78" fmla="*/ 593 w 1021"/>
                <a:gd name="T79" fmla="*/ 11208 h 241"/>
                <a:gd name="T80" fmla="*/ 608 w 1021"/>
                <a:gd name="T81" fmla="*/ 10422 h 241"/>
                <a:gd name="T82" fmla="*/ 623 w 1021"/>
                <a:gd name="T83" fmla="*/ 9807 h 241"/>
                <a:gd name="T84" fmla="*/ 638 w 1021"/>
                <a:gd name="T85" fmla="*/ 9211 h 241"/>
                <a:gd name="T86" fmla="*/ 652 w 1021"/>
                <a:gd name="T87" fmla="*/ 8598 h 241"/>
                <a:gd name="T88" fmla="*/ 667 w 1021"/>
                <a:gd name="T89" fmla="*/ 7784 h 241"/>
                <a:gd name="T90" fmla="*/ 682 w 1021"/>
                <a:gd name="T91" fmla="*/ 7177 h 241"/>
                <a:gd name="T92" fmla="*/ 697 w 1021"/>
                <a:gd name="T93" fmla="*/ 6515 h 241"/>
                <a:gd name="T94" fmla="*/ 712 w 1021"/>
                <a:gd name="T95" fmla="*/ 5901 h 241"/>
                <a:gd name="T96" fmla="*/ 726 w 1021"/>
                <a:gd name="T97" fmla="*/ 5182 h 241"/>
                <a:gd name="T98" fmla="*/ 742 w 1021"/>
                <a:gd name="T99" fmla="*/ 4493 h 241"/>
                <a:gd name="T100" fmla="*/ 757 w 1021"/>
                <a:gd name="T101" fmla="*/ 3906 h 241"/>
                <a:gd name="T102" fmla="*/ 772 w 1021"/>
                <a:gd name="T103" fmla="*/ 3294 h 241"/>
                <a:gd name="T104" fmla="*/ 787 w 1021"/>
                <a:gd name="T105" fmla="*/ 2487 h 241"/>
                <a:gd name="T106" fmla="*/ 801 w 1021"/>
                <a:gd name="T107" fmla="*/ 1883 h 241"/>
                <a:gd name="T108" fmla="*/ 817 w 1021"/>
                <a:gd name="T109" fmla="*/ 1276 h 241"/>
                <a:gd name="T110" fmla="*/ 829 w 1021"/>
                <a:gd name="T111" fmla="*/ 612 h 24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1"/>
                <a:gd name="T169" fmla="*/ 0 h 241"/>
                <a:gd name="T170" fmla="*/ 1021 w 1021"/>
                <a:gd name="T171" fmla="*/ 241 h 24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1" h="241">
                  <a:moveTo>
                    <a:pt x="0" y="241"/>
                  </a:moveTo>
                  <a:lnTo>
                    <a:pt x="2" y="240"/>
                  </a:lnTo>
                  <a:lnTo>
                    <a:pt x="4" y="240"/>
                  </a:lnTo>
                  <a:lnTo>
                    <a:pt x="6" y="240"/>
                  </a:lnTo>
                  <a:lnTo>
                    <a:pt x="8" y="239"/>
                  </a:lnTo>
                  <a:lnTo>
                    <a:pt x="10" y="239"/>
                  </a:lnTo>
                  <a:lnTo>
                    <a:pt x="12" y="238"/>
                  </a:lnTo>
                  <a:lnTo>
                    <a:pt x="14" y="238"/>
                  </a:lnTo>
                  <a:lnTo>
                    <a:pt x="16" y="237"/>
                  </a:lnTo>
                  <a:lnTo>
                    <a:pt x="18" y="237"/>
                  </a:lnTo>
                  <a:lnTo>
                    <a:pt x="20" y="236"/>
                  </a:lnTo>
                  <a:lnTo>
                    <a:pt x="22" y="236"/>
                  </a:lnTo>
                  <a:lnTo>
                    <a:pt x="24" y="235"/>
                  </a:lnTo>
                  <a:lnTo>
                    <a:pt x="26" y="235"/>
                  </a:lnTo>
                  <a:lnTo>
                    <a:pt x="28" y="234"/>
                  </a:lnTo>
                  <a:lnTo>
                    <a:pt x="30" y="234"/>
                  </a:lnTo>
                  <a:lnTo>
                    <a:pt x="32" y="233"/>
                  </a:lnTo>
                  <a:lnTo>
                    <a:pt x="34" y="233"/>
                  </a:lnTo>
                  <a:lnTo>
                    <a:pt x="36" y="232"/>
                  </a:lnTo>
                  <a:lnTo>
                    <a:pt x="38" y="232"/>
                  </a:lnTo>
                  <a:lnTo>
                    <a:pt x="40" y="232"/>
                  </a:lnTo>
                  <a:lnTo>
                    <a:pt x="42" y="231"/>
                  </a:lnTo>
                  <a:lnTo>
                    <a:pt x="44" y="231"/>
                  </a:lnTo>
                  <a:lnTo>
                    <a:pt x="46" y="230"/>
                  </a:lnTo>
                  <a:lnTo>
                    <a:pt x="48" y="230"/>
                  </a:lnTo>
                  <a:lnTo>
                    <a:pt x="50" y="229"/>
                  </a:lnTo>
                  <a:lnTo>
                    <a:pt x="52" y="229"/>
                  </a:lnTo>
                  <a:lnTo>
                    <a:pt x="54" y="228"/>
                  </a:lnTo>
                  <a:lnTo>
                    <a:pt x="56" y="228"/>
                  </a:lnTo>
                  <a:lnTo>
                    <a:pt x="58" y="227"/>
                  </a:lnTo>
                  <a:lnTo>
                    <a:pt x="60" y="227"/>
                  </a:lnTo>
                  <a:lnTo>
                    <a:pt x="62" y="226"/>
                  </a:lnTo>
                  <a:lnTo>
                    <a:pt x="64" y="226"/>
                  </a:lnTo>
                  <a:lnTo>
                    <a:pt x="66" y="225"/>
                  </a:lnTo>
                  <a:lnTo>
                    <a:pt x="68" y="225"/>
                  </a:lnTo>
                  <a:lnTo>
                    <a:pt x="70" y="224"/>
                  </a:lnTo>
                  <a:lnTo>
                    <a:pt x="72" y="224"/>
                  </a:lnTo>
                  <a:lnTo>
                    <a:pt x="74" y="224"/>
                  </a:lnTo>
                  <a:lnTo>
                    <a:pt x="76" y="223"/>
                  </a:lnTo>
                  <a:lnTo>
                    <a:pt x="78" y="223"/>
                  </a:lnTo>
                  <a:lnTo>
                    <a:pt x="80" y="222"/>
                  </a:lnTo>
                  <a:lnTo>
                    <a:pt x="82" y="222"/>
                  </a:lnTo>
                  <a:lnTo>
                    <a:pt x="84" y="221"/>
                  </a:lnTo>
                  <a:lnTo>
                    <a:pt x="86" y="221"/>
                  </a:lnTo>
                  <a:lnTo>
                    <a:pt x="88" y="220"/>
                  </a:lnTo>
                  <a:lnTo>
                    <a:pt x="90" y="220"/>
                  </a:lnTo>
                  <a:lnTo>
                    <a:pt x="92" y="219"/>
                  </a:lnTo>
                  <a:lnTo>
                    <a:pt x="94" y="219"/>
                  </a:lnTo>
                  <a:lnTo>
                    <a:pt x="96" y="218"/>
                  </a:lnTo>
                  <a:lnTo>
                    <a:pt x="98" y="218"/>
                  </a:lnTo>
                  <a:lnTo>
                    <a:pt x="100" y="217"/>
                  </a:lnTo>
                  <a:lnTo>
                    <a:pt x="102" y="217"/>
                  </a:lnTo>
                  <a:lnTo>
                    <a:pt x="104" y="216"/>
                  </a:lnTo>
                  <a:lnTo>
                    <a:pt x="106" y="216"/>
                  </a:lnTo>
                  <a:lnTo>
                    <a:pt x="108" y="215"/>
                  </a:lnTo>
                  <a:lnTo>
                    <a:pt x="110" y="215"/>
                  </a:lnTo>
                  <a:lnTo>
                    <a:pt x="112" y="215"/>
                  </a:lnTo>
                  <a:lnTo>
                    <a:pt x="114" y="214"/>
                  </a:lnTo>
                  <a:lnTo>
                    <a:pt x="116" y="214"/>
                  </a:lnTo>
                  <a:lnTo>
                    <a:pt x="118" y="213"/>
                  </a:lnTo>
                  <a:lnTo>
                    <a:pt x="120" y="213"/>
                  </a:lnTo>
                  <a:lnTo>
                    <a:pt x="122" y="212"/>
                  </a:lnTo>
                  <a:lnTo>
                    <a:pt x="124" y="212"/>
                  </a:lnTo>
                  <a:lnTo>
                    <a:pt x="126" y="211"/>
                  </a:lnTo>
                  <a:lnTo>
                    <a:pt x="128" y="211"/>
                  </a:lnTo>
                  <a:lnTo>
                    <a:pt x="130" y="210"/>
                  </a:lnTo>
                  <a:lnTo>
                    <a:pt x="132" y="210"/>
                  </a:lnTo>
                  <a:lnTo>
                    <a:pt x="134" y="209"/>
                  </a:lnTo>
                  <a:lnTo>
                    <a:pt x="136" y="209"/>
                  </a:lnTo>
                  <a:lnTo>
                    <a:pt x="138" y="208"/>
                  </a:lnTo>
                  <a:lnTo>
                    <a:pt x="140" y="208"/>
                  </a:lnTo>
                  <a:lnTo>
                    <a:pt x="142" y="207"/>
                  </a:lnTo>
                  <a:lnTo>
                    <a:pt x="144" y="207"/>
                  </a:lnTo>
                  <a:lnTo>
                    <a:pt x="146" y="207"/>
                  </a:lnTo>
                  <a:lnTo>
                    <a:pt x="148" y="206"/>
                  </a:lnTo>
                  <a:lnTo>
                    <a:pt x="150" y="206"/>
                  </a:lnTo>
                  <a:lnTo>
                    <a:pt x="152" y="205"/>
                  </a:lnTo>
                  <a:lnTo>
                    <a:pt x="154" y="205"/>
                  </a:lnTo>
                  <a:lnTo>
                    <a:pt x="156" y="204"/>
                  </a:lnTo>
                  <a:lnTo>
                    <a:pt x="158" y="204"/>
                  </a:lnTo>
                  <a:lnTo>
                    <a:pt x="160" y="203"/>
                  </a:lnTo>
                  <a:lnTo>
                    <a:pt x="162" y="203"/>
                  </a:lnTo>
                  <a:lnTo>
                    <a:pt x="164" y="202"/>
                  </a:lnTo>
                  <a:lnTo>
                    <a:pt x="166" y="202"/>
                  </a:lnTo>
                  <a:lnTo>
                    <a:pt x="168" y="201"/>
                  </a:lnTo>
                  <a:lnTo>
                    <a:pt x="170" y="201"/>
                  </a:lnTo>
                  <a:lnTo>
                    <a:pt x="172" y="200"/>
                  </a:lnTo>
                  <a:lnTo>
                    <a:pt x="174" y="200"/>
                  </a:lnTo>
                  <a:lnTo>
                    <a:pt x="176" y="199"/>
                  </a:lnTo>
                  <a:lnTo>
                    <a:pt x="178" y="199"/>
                  </a:lnTo>
                  <a:lnTo>
                    <a:pt x="180" y="199"/>
                  </a:lnTo>
                  <a:lnTo>
                    <a:pt x="182" y="198"/>
                  </a:lnTo>
                  <a:lnTo>
                    <a:pt x="184" y="198"/>
                  </a:lnTo>
                  <a:lnTo>
                    <a:pt x="186" y="197"/>
                  </a:lnTo>
                  <a:lnTo>
                    <a:pt x="188" y="197"/>
                  </a:lnTo>
                  <a:lnTo>
                    <a:pt x="190" y="196"/>
                  </a:lnTo>
                  <a:lnTo>
                    <a:pt x="192" y="196"/>
                  </a:lnTo>
                  <a:lnTo>
                    <a:pt x="194" y="195"/>
                  </a:lnTo>
                  <a:lnTo>
                    <a:pt x="196" y="195"/>
                  </a:lnTo>
                  <a:lnTo>
                    <a:pt x="198" y="194"/>
                  </a:lnTo>
                  <a:lnTo>
                    <a:pt x="200" y="194"/>
                  </a:lnTo>
                  <a:lnTo>
                    <a:pt x="202" y="193"/>
                  </a:lnTo>
                  <a:lnTo>
                    <a:pt x="204" y="193"/>
                  </a:lnTo>
                  <a:lnTo>
                    <a:pt x="206" y="192"/>
                  </a:lnTo>
                  <a:lnTo>
                    <a:pt x="208" y="192"/>
                  </a:lnTo>
                  <a:lnTo>
                    <a:pt x="210" y="191"/>
                  </a:lnTo>
                  <a:lnTo>
                    <a:pt x="212" y="191"/>
                  </a:lnTo>
                  <a:lnTo>
                    <a:pt x="214" y="190"/>
                  </a:lnTo>
                  <a:lnTo>
                    <a:pt x="216" y="190"/>
                  </a:lnTo>
                  <a:lnTo>
                    <a:pt x="218" y="190"/>
                  </a:lnTo>
                  <a:lnTo>
                    <a:pt x="220" y="189"/>
                  </a:lnTo>
                  <a:lnTo>
                    <a:pt x="222" y="189"/>
                  </a:lnTo>
                  <a:lnTo>
                    <a:pt x="224" y="188"/>
                  </a:lnTo>
                  <a:lnTo>
                    <a:pt x="226" y="188"/>
                  </a:lnTo>
                  <a:lnTo>
                    <a:pt x="228" y="187"/>
                  </a:lnTo>
                  <a:lnTo>
                    <a:pt x="230" y="187"/>
                  </a:lnTo>
                  <a:lnTo>
                    <a:pt x="232" y="186"/>
                  </a:lnTo>
                  <a:lnTo>
                    <a:pt x="234" y="186"/>
                  </a:lnTo>
                  <a:lnTo>
                    <a:pt x="236" y="185"/>
                  </a:lnTo>
                  <a:lnTo>
                    <a:pt x="238" y="185"/>
                  </a:lnTo>
                  <a:lnTo>
                    <a:pt x="240" y="184"/>
                  </a:lnTo>
                  <a:lnTo>
                    <a:pt x="242" y="184"/>
                  </a:lnTo>
                  <a:lnTo>
                    <a:pt x="244" y="183"/>
                  </a:lnTo>
                  <a:lnTo>
                    <a:pt x="246" y="183"/>
                  </a:lnTo>
                  <a:lnTo>
                    <a:pt x="248" y="182"/>
                  </a:lnTo>
                  <a:lnTo>
                    <a:pt x="250" y="182"/>
                  </a:lnTo>
                  <a:lnTo>
                    <a:pt x="252" y="182"/>
                  </a:lnTo>
                  <a:lnTo>
                    <a:pt x="254" y="181"/>
                  </a:lnTo>
                  <a:lnTo>
                    <a:pt x="256" y="181"/>
                  </a:lnTo>
                  <a:lnTo>
                    <a:pt x="258" y="180"/>
                  </a:lnTo>
                  <a:lnTo>
                    <a:pt x="260" y="180"/>
                  </a:lnTo>
                  <a:lnTo>
                    <a:pt x="262" y="179"/>
                  </a:lnTo>
                  <a:lnTo>
                    <a:pt x="264" y="179"/>
                  </a:lnTo>
                  <a:lnTo>
                    <a:pt x="266" y="178"/>
                  </a:lnTo>
                  <a:lnTo>
                    <a:pt x="268" y="178"/>
                  </a:lnTo>
                  <a:lnTo>
                    <a:pt x="270" y="177"/>
                  </a:lnTo>
                  <a:lnTo>
                    <a:pt x="272" y="177"/>
                  </a:lnTo>
                  <a:lnTo>
                    <a:pt x="274" y="176"/>
                  </a:lnTo>
                  <a:lnTo>
                    <a:pt x="276" y="176"/>
                  </a:lnTo>
                  <a:lnTo>
                    <a:pt x="278" y="175"/>
                  </a:lnTo>
                  <a:lnTo>
                    <a:pt x="280" y="175"/>
                  </a:lnTo>
                  <a:lnTo>
                    <a:pt x="282" y="174"/>
                  </a:lnTo>
                  <a:lnTo>
                    <a:pt x="284" y="174"/>
                  </a:lnTo>
                  <a:lnTo>
                    <a:pt x="286" y="174"/>
                  </a:lnTo>
                  <a:lnTo>
                    <a:pt x="288" y="173"/>
                  </a:lnTo>
                  <a:lnTo>
                    <a:pt x="290" y="173"/>
                  </a:lnTo>
                  <a:lnTo>
                    <a:pt x="292" y="172"/>
                  </a:lnTo>
                  <a:lnTo>
                    <a:pt x="294" y="172"/>
                  </a:lnTo>
                  <a:lnTo>
                    <a:pt x="296" y="171"/>
                  </a:lnTo>
                  <a:lnTo>
                    <a:pt x="298" y="171"/>
                  </a:lnTo>
                  <a:lnTo>
                    <a:pt x="300" y="170"/>
                  </a:lnTo>
                  <a:lnTo>
                    <a:pt x="302" y="170"/>
                  </a:lnTo>
                  <a:lnTo>
                    <a:pt x="304" y="169"/>
                  </a:lnTo>
                  <a:lnTo>
                    <a:pt x="306" y="169"/>
                  </a:lnTo>
                  <a:lnTo>
                    <a:pt x="308" y="168"/>
                  </a:lnTo>
                  <a:lnTo>
                    <a:pt x="310" y="168"/>
                  </a:lnTo>
                  <a:lnTo>
                    <a:pt x="312" y="167"/>
                  </a:lnTo>
                  <a:lnTo>
                    <a:pt x="314" y="167"/>
                  </a:lnTo>
                  <a:lnTo>
                    <a:pt x="316" y="166"/>
                  </a:lnTo>
                  <a:lnTo>
                    <a:pt x="318" y="166"/>
                  </a:lnTo>
                  <a:lnTo>
                    <a:pt x="320" y="165"/>
                  </a:lnTo>
                  <a:lnTo>
                    <a:pt x="322" y="165"/>
                  </a:lnTo>
                  <a:lnTo>
                    <a:pt x="324" y="165"/>
                  </a:lnTo>
                  <a:lnTo>
                    <a:pt x="326" y="164"/>
                  </a:lnTo>
                  <a:lnTo>
                    <a:pt x="328" y="164"/>
                  </a:lnTo>
                  <a:lnTo>
                    <a:pt x="330" y="163"/>
                  </a:lnTo>
                  <a:lnTo>
                    <a:pt x="332" y="163"/>
                  </a:lnTo>
                  <a:lnTo>
                    <a:pt x="334" y="162"/>
                  </a:lnTo>
                  <a:lnTo>
                    <a:pt x="336" y="162"/>
                  </a:lnTo>
                  <a:lnTo>
                    <a:pt x="338" y="161"/>
                  </a:lnTo>
                  <a:lnTo>
                    <a:pt x="340" y="161"/>
                  </a:lnTo>
                  <a:lnTo>
                    <a:pt x="342" y="160"/>
                  </a:lnTo>
                  <a:lnTo>
                    <a:pt x="344" y="160"/>
                  </a:lnTo>
                  <a:lnTo>
                    <a:pt x="346" y="159"/>
                  </a:lnTo>
                  <a:lnTo>
                    <a:pt x="348" y="159"/>
                  </a:lnTo>
                  <a:lnTo>
                    <a:pt x="350" y="158"/>
                  </a:lnTo>
                  <a:lnTo>
                    <a:pt x="352" y="158"/>
                  </a:lnTo>
                  <a:lnTo>
                    <a:pt x="354" y="157"/>
                  </a:lnTo>
                  <a:lnTo>
                    <a:pt x="356" y="157"/>
                  </a:lnTo>
                  <a:lnTo>
                    <a:pt x="358" y="157"/>
                  </a:lnTo>
                  <a:lnTo>
                    <a:pt x="360" y="156"/>
                  </a:lnTo>
                  <a:lnTo>
                    <a:pt x="362" y="156"/>
                  </a:lnTo>
                  <a:lnTo>
                    <a:pt x="364" y="155"/>
                  </a:lnTo>
                  <a:lnTo>
                    <a:pt x="366" y="155"/>
                  </a:lnTo>
                  <a:lnTo>
                    <a:pt x="368" y="154"/>
                  </a:lnTo>
                  <a:lnTo>
                    <a:pt x="370" y="154"/>
                  </a:lnTo>
                  <a:lnTo>
                    <a:pt x="372" y="153"/>
                  </a:lnTo>
                  <a:lnTo>
                    <a:pt x="374" y="153"/>
                  </a:lnTo>
                  <a:lnTo>
                    <a:pt x="376" y="152"/>
                  </a:lnTo>
                  <a:lnTo>
                    <a:pt x="378" y="152"/>
                  </a:lnTo>
                  <a:lnTo>
                    <a:pt x="380" y="151"/>
                  </a:lnTo>
                  <a:lnTo>
                    <a:pt x="382" y="151"/>
                  </a:lnTo>
                  <a:lnTo>
                    <a:pt x="384" y="150"/>
                  </a:lnTo>
                  <a:lnTo>
                    <a:pt x="386" y="150"/>
                  </a:lnTo>
                  <a:lnTo>
                    <a:pt x="388" y="149"/>
                  </a:lnTo>
                  <a:lnTo>
                    <a:pt x="390" y="149"/>
                  </a:lnTo>
                  <a:lnTo>
                    <a:pt x="392" y="149"/>
                  </a:lnTo>
                  <a:lnTo>
                    <a:pt x="394" y="148"/>
                  </a:lnTo>
                  <a:lnTo>
                    <a:pt x="396" y="148"/>
                  </a:lnTo>
                  <a:lnTo>
                    <a:pt x="398" y="147"/>
                  </a:lnTo>
                  <a:lnTo>
                    <a:pt x="400" y="147"/>
                  </a:lnTo>
                  <a:lnTo>
                    <a:pt x="402" y="146"/>
                  </a:lnTo>
                  <a:lnTo>
                    <a:pt x="404" y="146"/>
                  </a:lnTo>
                  <a:lnTo>
                    <a:pt x="406" y="145"/>
                  </a:lnTo>
                  <a:lnTo>
                    <a:pt x="408" y="145"/>
                  </a:lnTo>
                  <a:lnTo>
                    <a:pt x="410" y="144"/>
                  </a:lnTo>
                  <a:lnTo>
                    <a:pt x="412" y="144"/>
                  </a:lnTo>
                  <a:lnTo>
                    <a:pt x="414" y="143"/>
                  </a:lnTo>
                  <a:lnTo>
                    <a:pt x="416" y="143"/>
                  </a:lnTo>
                  <a:lnTo>
                    <a:pt x="418" y="142"/>
                  </a:lnTo>
                  <a:lnTo>
                    <a:pt x="420" y="142"/>
                  </a:lnTo>
                  <a:lnTo>
                    <a:pt x="422" y="141"/>
                  </a:lnTo>
                  <a:lnTo>
                    <a:pt x="424" y="141"/>
                  </a:lnTo>
                  <a:lnTo>
                    <a:pt x="426" y="141"/>
                  </a:lnTo>
                  <a:lnTo>
                    <a:pt x="428" y="140"/>
                  </a:lnTo>
                  <a:lnTo>
                    <a:pt x="430" y="140"/>
                  </a:lnTo>
                  <a:lnTo>
                    <a:pt x="432" y="139"/>
                  </a:lnTo>
                  <a:lnTo>
                    <a:pt x="434" y="139"/>
                  </a:lnTo>
                  <a:lnTo>
                    <a:pt x="436" y="138"/>
                  </a:lnTo>
                  <a:lnTo>
                    <a:pt x="438" y="138"/>
                  </a:lnTo>
                  <a:lnTo>
                    <a:pt x="440" y="137"/>
                  </a:lnTo>
                  <a:lnTo>
                    <a:pt x="442" y="137"/>
                  </a:lnTo>
                  <a:lnTo>
                    <a:pt x="444" y="136"/>
                  </a:lnTo>
                  <a:lnTo>
                    <a:pt x="446" y="136"/>
                  </a:lnTo>
                  <a:lnTo>
                    <a:pt x="448" y="135"/>
                  </a:lnTo>
                  <a:lnTo>
                    <a:pt x="450" y="135"/>
                  </a:lnTo>
                  <a:lnTo>
                    <a:pt x="452" y="134"/>
                  </a:lnTo>
                  <a:lnTo>
                    <a:pt x="454" y="134"/>
                  </a:lnTo>
                  <a:lnTo>
                    <a:pt x="456" y="133"/>
                  </a:lnTo>
                  <a:lnTo>
                    <a:pt x="458" y="133"/>
                  </a:lnTo>
                  <a:lnTo>
                    <a:pt x="460" y="132"/>
                  </a:lnTo>
                  <a:lnTo>
                    <a:pt x="462" y="132"/>
                  </a:lnTo>
                  <a:lnTo>
                    <a:pt x="464" y="132"/>
                  </a:lnTo>
                  <a:lnTo>
                    <a:pt x="466" y="131"/>
                  </a:lnTo>
                  <a:lnTo>
                    <a:pt x="468" y="131"/>
                  </a:lnTo>
                  <a:lnTo>
                    <a:pt x="470" y="130"/>
                  </a:lnTo>
                  <a:lnTo>
                    <a:pt x="472" y="130"/>
                  </a:lnTo>
                  <a:lnTo>
                    <a:pt x="474" y="129"/>
                  </a:lnTo>
                  <a:lnTo>
                    <a:pt x="476" y="129"/>
                  </a:lnTo>
                  <a:lnTo>
                    <a:pt x="478" y="128"/>
                  </a:lnTo>
                  <a:lnTo>
                    <a:pt x="480" y="128"/>
                  </a:lnTo>
                  <a:lnTo>
                    <a:pt x="482" y="127"/>
                  </a:lnTo>
                  <a:lnTo>
                    <a:pt x="484" y="127"/>
                  </a:lnTo>
                  <a:lnTo>
                    <a:pt x="486" y="126"/>
                  </a:lnTo>
                  <a:lnTo>
                    <a:pt x="488" y="126"/>
                  </a:lnTo>
                  <a:lnTo>
                    <a:pt x="490" y="125"/>
                  </a:lnTo>
                  <a:lnTo>
                    <a:pt x="492" y="125"/>
                  </a:lnTo>
                  <a:lnTo>
                    <a:pt x="494" y="124"/>
                  </a:lnTo>
                  <a:lnTo>
                    <a:pt x="496" y="124"/>
                  </a:lnTo>
                  <a:lnTo>
                    <a:pt x="498" y="124"/>
                  </a:lnTo>
                  <a:lnTo>
                    <a:pt x="500" y="123"/>
                  </a:lnTo>
                  <a:lnTo>
                    <a:pt x="502" y="123"/>
                  </a:lnTo>
                  <a:lnTo>
                    <a:pt x="504" y="122"/>
                  </a:lnTo>
                  <a:lnTo>
                    <a:pt x="506" y="122"/>
                  </a:lnTo>
                  <a:lnTo>
                    <a:pt x="508" y="121"/>
                  </a:lnTo>
                  <a:lnTo>
                    <a:pt x="510" y="121"/>
                  </a:lnTo>
                  <a:lnTo>
                    <a:pt x="512" y="120"/>
                  </a:lnTo>
                  <a:lnTo>
                    <a:pt x="514" y="120"/>
                  </a:lnTo>
                  <a:lnTo>
                    <a:pt x="516" y="119"/>
                  </a:lnTo>
                  <a:lnTo>
                    <a:pt x="518" y="119"/>
                  </a:lnTo>
                  <a:lnTo>
                    <a:pt x="520" y="118"/>
                  </a:lnTo>
                  <a:lnTo>
                    <a:pt x="522" y="118"/>
                  </a:lnTo>
                  <a:lnTo>
                    <a:pt x="524" y="117"/>
                  </a:lnTo>
                  <a:lnTo>
                    <a:pt x="526" y="117"/>
                  </a:lnTo>
                  <a:lnTo>
                    <a:pt x="528" y="116"/>
                  </a:lnTo>
                  <a:lnTo>
                    <a:pt x="530" y="116"/>
                  </a:lnTo>
                  <a:lnTo>
                    <a:pt x="532" y="116"/>
                  </a:lnTo>
                  <a:lnTo>
                    <a:pt x="534" y="115"/>
                  </a:lnTo>
                  <a:lnTo>
                    <a:pt x="536" y="115"/>
                  </a:lnTo>
                  <a:lnTo>
                    <a:pt x="538" y="114"/>
                  </a:lnTo>
                  <a:lnTo>
                    <a:pt x="540" y="114"/>
                  </a:lnTo>
                  <a:lnTo>
                    <a:pt x="542" y="113"/>
                  </a:lnTo>
                  <a:lnTo>
                    <a:pt x="544" y="113"/>
                  </a:lnTo>
                  <a:lnTo>
                    <a:pt x="546" y="112"/>
                  </a:lnTo>
                  <a:lnTo>
                    <a:pt x="548" y="112"/>
                  </a:lnTo>
                  <a:lnTo>
                    <a:pt x="550" y="111"/>
                  </a:lnTo>
                  <a:lnTo>
                    <a:pt x="552" y="111"/>
                  </a:lnTo>
                  <a:lnTo>
                    <a:pt x="554" y="110"/>
                  </a:lnTo>
                  <a:lnTo>
                    <a:pt x="556" y="110"/>
                  </a:lnTo>
                  <a:lnTo>
                    <a:pt x="558" y="109"/>
                  </a:lnTo>
                  <a:lnTo>
                    <a:pt x="560" y="109"/>
                  </a:lnTo>
                  <a:lnTo>
                    <a:pt x="562" y="108"/>
                  </a:lnTo>
                  <a:lnTo>
                    <a:pt x="564" y="108"/>
                  </a:lnTo>
                  <a:lnTo>
                    <a:pt x="566" y="107"/>
                  </a:lnTo>
                  <a:lnTo>
                    <a:pt x="568" y="107"/>
                  </a:lnTo>
                  <a:lnTo>
                    <a:pt x="570" y="107"/>
                  </a:lnTo>
                  <a:lnTo>
                    <a:pt x="572" y="106"/>
                  </a:lnTo>
                  <a:lnTo>
                    <a:pt x="574" y="106"/>
                  </a:lnTo>
                  <a:lnTo>
                    <a:pt x="576" y="105"/>
                  </a:lnTo>
                  <a:lnTo>
                    <a:pt x="578" y="105"/>
                  </a:lnTo>
                  <a:lnTo>
                    <a:pt x="580" y="104"/>
                  </a:lnTo>
                  <a:lnTo>
                    <a:pt x="582" y="104"/>
                  </a:lnTo>
                  <a:lnTo>
                    <a:pt x="584" y="103"/>
                  </a:lnTo>
                  <a:lnTo>
                    <a:pt x="586" y="103"/>
                  </a:lnTo>
                  <a:lnTo>
                    <a:pt x="588" y="102"/>
                  </a:lnTo>
                  <a:lnTo>
                    <a:pt x="590" y="102"/>
                  </a:lnTo>
                  <a:lnTo>
                    <a:pt x="592" y="101"/>
                  </a:lnTo>
                  <a:lnTo>
                    <a:pt x="594" y="101"/>
                  </a:lnTo>
                  <a:lnTo>
                    <a:pt x="596" y="100"/>
                  </a:lnTo>
                  <a:lnTo>
                    <a:pt x="598" y="100"/>
                  </a:lnTo>
                  <a:lnTo>
                    <a:pt x="600" y="99"/>
                  </a:lnTo>
                  <a:lnTo>
                    <a:pt x="602" y="99"/>
                  </a:lnTo>
                  <a:lnTo>
                    <a:pt x="604" y="99"/>
                  </a:lnTo>
                  <a:lnTo>
                    <a:pt x="606" y="98"/>
                  </a:lnTo>
                  <a:lnTo>
                    <a:pt x="608" y="98"/>
                  </a:lnTo>
                  <a:lnTo>
                    <a:pt x="610" y="97"/>
                  </a:lnTo>
                  <a:lnTo>
                    <a:pt x="612" y="97"/>
                  </a:lnTo>
                  <a:lnTo>
                    <a:pt x="614" y="96"/>
                  </a:lnTo>
                  <a:lnTo>
                    <a:pt x="616" y="96"/>
                  </a:lnTo>
                  <a:lnTo>
                    <a:pt x="618" y="95"/>
                  </a:lnTo>
                  <a:lnTo>
                    <a:pt x="620" y="95"/>
                  </a:lnTo>
                  <a:lnTo>
                    <a:pt x="622" y="94"/>
                  </a:lnTo>
                  <a:lnTo>
                    <a:pt x="624" y="94"/>
                  </a:lnTo>
                  <a:lnTo>
                    <a:pt x="626" y="93"/>
                  </a:lnTo>
                  <a:lnTo>
                    <a:pt x="628" y="93"/>
                  </a:lnTo>
                  <a:lnTo>
                    <a:pt x="630" y="92"/>
                  </a:lnTo>
                  <a:lnTo>
                    <a:pt x="632" y="92"/>
                  </a:lnTo>
                  <a:lnTo>
                    <a:pt x="634" y="91"/>
                  </a:lnTo>
                  <a:lnTo>
                    <a:pt x="636" y="91"/>
                  </a:lnTo>
                  <a:lnTo>
                    <a:pt x="638" y="91"/>
                  </a:lnTo>
                  <a:lnTo>
                    <a:pt x="640" y="90"/>
                  </a:lnTo>
                  <a:lnTo>
                    <a:pt x="642" y="90"/>
                  </a:lnTo>
                  <a:lnTo>
                    <a:pt x="644" y="89"/>
                  </a:lnTo>
                  <a:lnTo>
                    <a:pt x="646" y="89"/>
                  </a:lnTo>
                  <a:lnTo>
                    <a:pt x="648" y="88"/>
                  </a:lnTo>
                  <a:lnTo>
                    <a:pt x="650" y="88"/>
                  </a:lnTo>
                  <a:lnTo>
                    <a:pt x="652" y="87"/>
                  </a:lnTo>
                  <a:lnTo>
                    <a:pt x="654" y="87"/>
                  </a:lnTo>
                  <a:lnTo>
                    <a:pt x="656" y="86"/>
                  </a:lnTo>
                  <a:lnTo>
                    <a:pt x="658" y="86"/>
                  </a:lnTo>
                  <a:lnTo>
                    <a:pt x="660" y="85"/>
                  </a:lnTo>
                  <a:lnTo>
                    <a:pt x="662" y="85"/>
                  </a:lnTo>
                  <a:lnTo>
                    <a:pt x="664" y="84"/>
                  </a:lnTo>
                  <a:lnTo>
                    <a:pt x="666" y="84"/>
                  </a:lnTo>
                  <a:lnTo>
                    <a:pt x="668" y="83"/>
                  </a:lnTo>
                  <a:lnTo>
                    <a:pt x="670" y="83"/>
                  </a:lnTo>
                  <a:lnTo>
                    <a:pt x="672" y="83"/>
                  </a:lnTo>
                  <a:lnTo>
                    <a:pt x="674" y="82"/>
                  </a:lnTo>
                  <a:lnTo>
                    <a:pt x="676" y="82"/>
                  </a:lnTo>
                  <a:lnTo>
                    <a:pt x="678" y="81"/>
                  </a:lnTo>
                  <a:lnTo>
                    <a:pt x="680" y="81"/>
                  </a:lnTo>
                  <a:lnTo>
                    <a:pt x="682" y="80"/>
                  </a:lnTo>
                  <a:lnTo>
                    <a:pt x="684" y="80"/>
                  </a:lnTo>
                  <a:lnTo>
                    <a:pt x="686" y="79"/>
                  </a:lnTo>
                  <a:lnTo>
                    <a:pt x="688" y="79"/>
                  </a:lnTo>
                  <a:lnTo>
                    <a:pt x="690" y="78"/>
                  </a:lnTo>
                  <a:lnTo>
                    <a:pt x="692" y="78"/>
                  </a:lnTo>
                  <a:lnTo>
                    <a:pt x="694" y="77"/>
                  </a:lnTo>
                  <a:lnTo>
                    <a:pt x="696" y="77"/>
                  </a:lnTo>
                  <a:lnTo>
                    <a:pt x="698" y="76"/>
                  </a:lnTo>
                  <a:lnTo>
                    <a:pt x="700" y="76"/>
                  </a:lnTo>
                  <a:lnTo>
                    <a:pt x="702" y="75"/>
                  </a:lnTo>
                  <a:lnTo>
                    <a:pt x="704" y="75"/>
                  </a:lnTo>
                  <a:lnTo>
                    <a:pt x="706" y="74"/>
                  </a:lnTo>
                  <a:lnTo>
                    <a:pt x="708" y="74"/>
                  </a:lnTo>
                  <a:lnTo>
                    <a:pt x="710" y="74"/>
                  </a:lnTo>
                  <a:lnTo>
                    <a:pt x="712" y="73"/>
                  </a:lnTo>
                  <a:lnTo>
                    <a:pt x="714" y="73"/>
                  </a:lnTo>
                  <a:lnTo>
                    <a:pt x="716" y="72"/>
                  </a:lnTo>
                  <a:lnTo>
                    <a:pt x="718" y="72"/>
                  </a:lnTo>
                  <a:lnTo>
                    <a:pt x="720" y="71"/>
                  </a:lnTo>
                  <a:lnTo>
                    <a:pt x="722" y="71"/>
                  </a:lnTo>
                  <a:lnTo>
                    <a:pt x="724" y="70"/>
                  </a:lnTo>
                  <a:lnTo>
                    <a:pt x="726" y="70"/>
                  </a:lnTo>
                  <a:lnTo>
                    <a:pt x="728" y="69"/>
                  </a:lnTo>
                  <a:lnTo>
                    <a:pt x="730" y="69"/>
                  </a:lnTo>
                  <a:lnTo>
                    <a:pt x="732" y="68"/>
                  </a:lnTo>
                  <a:lnTo>
                    <a:pt x="734" y="68"/>
                  </a:lnTo>
                  <a:lnTo>
                    <a:pt x="736" y="67"/>
                  </a:lnTo>
                  <a:lnTo>
                    <a:pt x="738" y="67"/>
                  </a:lnTo>
                  <a:lnTo>
                    <a:pt x="740" y="66"/>
                  </a:lnTo>
                  <a:lnTo>
                    <a:pt x="742" y="66"/>
                  </a:lnTo>
                  <a:lnTo>
                    <a:pt x="744" y="66"/>
                  </a:lnTo>
                  <a:lnTo>
                    <a:pt x="746" y="65"/>
                  </a:lnTo>
                  <a:lnTo>
                    <a:pt x="748" y="65"/>
                  </a:lnTo>
                  <a:lnTo>
                    <a:pt x="750" y="64"/>
                  </a:lnTo>
                  <a:lnTo>
                    <a:pt x="752" y="64"/>
                  </a:lnTo>
                  <a:lnTo>
                    <a:pt x="754" y="63"/>
                  </a:lnTo>
                  <a:lnTo>
                    <a:pt x="756" y="63"/>
                  </a:lnTo>
                  <a:lnTo>
                    <a:pt x="758" y="62"/>
                  </a:lnTo>
                  <a:lnTo>
                    <a:pt x="760" y="62"/>
                  </a:lnTo>
                  <a:lnTo>
                    <a:pt x="762" y="61"/>
                  </a:lnTo>
                  <a:lnTo>
                    <a:pt x="764" y="61"/>
                  </a:lnTo>
                  <a:lnTo>
                    <a:pt x="766" y="60"/>
                  </a:lnTo>
                  <a:lnTo>
                    <a:pt x="768" y="60"/>
                  </a:lnTo>
                  <a:lnTo>
                    <a:pt x="770" y="59"/>
                  </a:lnTo>
                  <a:lnTo>
                    <a:pt x="772" y="59"/>
                  </a:lnTo>
                  <a:lnTo>
                    <a:pt x="774" y="58"/>
                  </a:lnTo>
                  <a:lnTo>
                    <a:pt x="776" y="58"/>
                  </a:lnTo>
                  <a:lnTo>
                    <a:pt x="778" y="58"/>
                  </a:lnTo>
                  <a:lnTo>
                    <a:pt x="780" y="57"/>
                  </a:lnTo>
                  <a:lnTo>
                    <a:pt x="782" y="57"/>
                  </a:lnTo>
                  <a:lnTo>
                    <a:pt x="784" y="56"/>
                  </a:lnTo>
                  <a:lnTo>
                    <a:pt x="786" y="56"/>
                  </a:lnTo>
                  <a:lnTo>
                    <a:pt x="788" y="55"/>
                  </a:lnTo>
                  <a:lnTo>
                    <a:pt x="790" y="55"/>
                  </a:lnTo>
                  <a:lnTo>
                    <a:pt x="792" y="54"/>
                  </a:lnTo>
                  <a:lnTo>
                    <a:pt x="794" y="54"/>
                  </a:lnTo>
                  <a:lnTo>
                    <a:pt x="796" y="53"/>
                  </a:lnTo>
                  <a:lnTo>
                    <a:pt x="798" y="53"/>
                  </a:lnTo>
                  <a:lnTo>
                    <a:pt x="800" y="52"/>
                  </a:lnTo>
                  <a:lnTo>
                    <a:pt x="802" y="52"/>
                  </a:lnTo>
                  <a:lnTo>
                    <a:pt x="804" y="51"/>
                  </a:lnTo>
                  <a:lnTo>
                    <a:pt x="806" y="51"/>
                  </a:lnTo>
                  <a:lnTo>
                    <a:pt x="808" y="50"/>
                  </a:lnTo>
                  <a:lnTo>
                    <a:pt x="810" y="50"/>
                  </a:lnTo>
                  <a:lnTo>
                    <a:pt x="812" y="49"/>
                  </a:lnTo>
                  <a:lnTo>
                    <a:pt x="814" y="49"/>
                  </a:lnTo>
                  <a:lnTo>
                    <a:pt x="816" y="49"/>
                  </a:lnTo>
                  <a:lnTo>
                    <a:pt x="818" y="48"/>
                  </a:lnTo>
                  <a:lnTo>
                    <a:pt x="820" y="48"/>
                  </a:lnTo>
                  <a:lnTo>
                    <a:pt x="822" y="47"/>
                  </a:lnTo>
                  <a:lnTo>
                    <a:pt x="824" y="47"/>
                  </a:lnTo>
                  <a:lnTo>
                    <a:pt x="826" y="46"/>
                  </a:lnTo>
                  <a:lnTo>
                    <a:pt x="828" y="46"/>
                  </a:lnTo>
                  <a:lnTo>
                    <a:pt x="830" y="45"/>
                  </a:lnTo>
                  <a:lnTo>
                    <a:pt x="832" y="45"/>
                  </a:lnTo>
                  <a:lnTo>
                    <a:pt x="834" y="44"/>
                  </a:lnTo>
                  <a:lnTo>
                    <a:pt x="836" y="44"/>
                  </a:lnTo>
                  <a:lnTo>
                    <a:pt x="838" y="43"/>
                  </a:lnTo>
                  <a:lnTo>
                    <a:pt x="840" y="43"/>
                  </a:lnTo>
                  <a:lnTo>
                    <a:pt x="842" y="42"/>
                  </a:lnTo>
                  <a:lnTo>
                    <a:pt x="844" y="42"/>
                  </a:lnTo>
                  <a:lnTo>
                    <a:pt x="846" y="41"/>
                  </a:lnTo>
                  <a:lnTo>
                    <a:pt x="848" y="41"/>
                  </a:lnTo>
                  <a:lnTo>
                    <a:pt x="850" y="41"/>
                  </a:lnTo>
                  <a:lnTo>
                    <a:pt x="852" y="40"/>
                  </a:lnTo>
                  <a:lnTo>
                    <a:pt x="854" y="40"/>
                  </a:lnTo>
                  <a:lnTo>
                    <a:pt x="856" y="39"/>
                  </a:lnTo>
                  <a:lnTo>
                    <a:pt x="858" y="39"/>
                  </a:lnTo>
                  <a:lnTo>
                    <a:pt x="860" y="38"/>
                  </a:lnTo>
                  <a:lnTo>
                    <a:pt x="862" y="38"/>
                  </a:lnTo>
                  <a:lnTo>
                    <a:pt x="864" y="37"/>
                  </a:lnTo>
                  <a:lnTo>
                    <a:pt x="866" y="37"/>
                  </a:lnTo>
                  <a:lnTo>
                    <a:pt x="868" y="36"/>
                  </a:lnTo>
                  <a:lnTo>
                    <a:pt x="870" y="36"/>
                  </a:lnTo>
                  <a:lnTo>
                    <a:pt x="872" y="35"/>
                  </a:lnTo>
                  <a:lnTo>
                    <a:pt x="874" y="35"/>
                  </a:lnTo>
                  <a:lnTo>
                    <a:pt x="876" y="34"/>
                  </a:lnTo>
                  <a:lnTo>
                    <a:pt x="878" y="34"/>
                  </a:lnTo>
                  <a:lnTo>
                    <a:pt x="880" y="33"/>
                  </a:lnTo>
                  <a:lnTo>
                    <a:pt x="882" y="33"/>
                  </a:lnTo>
                  <a:lnTo>
                    <a:pt x="884" y="33"/>
                  </a:lnTo>
                  <a:lnTo>
                    <a:pt x="886" y="32"/>
                  </a:lnTo>
                  <a:lnTo>
                    <a:pt x="888" y="32"/>
                  </a:lnTo>
                  <a:lnTo>
                    <a:pt x="890" y="31"/>
                  </a:lnTo>
                  <a:lnTo>
                    <a:pt x="892" y="31"/>
                  </a:lnTo>
                  <a:lnTo>
                    <a:pt x="894" y="30"/>
                  </a:lnTo>
                  <a:lnTo>
                    <a:pt x="896" y="30"/>
                  </a:lnTo>
                  <a:lnTo>
                    <a:pt x="898" y="29"/>
                  </a:lnTo>
                  <a:lnTo>
                    <a:pt x="900" y="29"/>
                  </a:lnTo>
                  <a:lnTo>
                    <a:pt x="902" y="28"/>
                  </a:lnTo>
                  <a:lnTo>
                    <a:pt x="904" y="28"/>
                  </a:lnTo>
                  <a:lnTo>
                    <a:pt x="906" y="27"/>
                  </a:lnTo>
                  <a:lnTo>
                    <a:pt x="908" y="27"/>
                  </a:lnTo>
                  <a:lnTo>
                    <a:pt x="910" y="26"/>
                  </a:lnTo>
                  <a:lnTo>
                    <a:pt x="912" y="26"/>
                  </a:lnTo>
                  <a:lnTo>
                    <a:pt x="914" y="25"/>
                  </a:lnTo>
                  <a:lnTo>
                    <a:pt x="916" y="25"/>
                  </a:lnTo>
                  <a:lnTo>
                    <a:pt x="918" y="25"/>
                  </a:lnTo>
                  <a:lnTo>
                    <a:pt x="920" y="24"/>
                  </a:lnTo>
                  <a:lnTo>
                    <a:pt x="922" y="24"/>
                  </a:lnTo>
                  <a:lnTo>
                    <a:pt x="924" y="23"/>
                  </a:lnTo>
                  <a:lnTo>
                    <a:pt x="926" y="23"/>
                  </a:lnTo>
                  <a:lnTo>
                    <a:pt x="928" y="22"/>
                  </a:lnTo>
                  <a:lnTo>
                    <a:pt x="930" y="22"/>
                  </a:lnTo>
                  <a:lnTo>
                    <a:pt x="932" y="21"/>
                  </a:lnTo>
                  <a:lnTo>
                    <a:pt x="934" y="21"/>
                  </a:lnTo>
                  <a:lnTo>
                    <a:pt x="936" y="20"/>
                  </a:lnTo>
                  <a:lnTo>
                    <a:pt x="938" y="20"/>
                  </a:lnTo>
                  <a:lnTo>
                    <a:pt x="940" y="19"/>
                  </a:lnTo>
                  <a:lnTo>
                    <a:pt x="942" y="19"/>
                  </a:lnTo>
                  <a:lnTo>
                    <a:pt x="944" y="18"/>
                  </a:lnTo>
                  <a:lnTo>
                    <a:pt x="946" y="18"/>
                  </a:lnTo>
                  <a:lnTo>
                    <a:pt x="948" y="17"/>
                  </a:lnTo>
                  <a:lnTo>
                    <a:pt x="950" y="17"/>
                  </a:lnTo>
                  <a:lnTo>
                    <a:pt x="952" y="16"/>
                  </a:lnTo>
                  <a:lnTo>
                    <a:pt x="954" y="16"/>
                  </a:lnTo>
                  <a:lnTo>
                    <a:pt x="956" y="16"/>
                  </a:lnTo>
                  <a:lnTo>
                    <a:pt x="958" y="15"/>
                  </a:lnTo>
                  <a:lnTo>
                    <a:pt x="960" y="15"/>
                  </a:lnTo>
                  <a:lnTo>
                    <a:pt x="962" y="14"/>
                  </a:lnTo>
                  <a:lnTo>
                    <a:pt x="964" y="14"/>
                  </a:lnTo>
                  <a:lnTo>
                    <a:pt x="966" y="13"/>
                  </a:lnTo>
                  <a:lnTo>
                    <a:pt x="968" y="13"/>
                  </a:lnTo>
                  <a:lnTo>
                    <a:pt x="970" y="12"/>
                  </a:lnTo>
                  <a:lnTo>
                    <a:pt x="972" y="12"/>
                  </a:lnTo>
                  <a:lnTo>
                    <a:pt x="974" y="11"/>
                  </a:lnTo>
                  <a:lnTo>
                    <a:pt x="976" y="11"/>
                  </a:lnTo>
                  <a:lnTo>
                    <a:pt x="978" y="10"/>
                  </a:lnTo>
                  <a:lnTo>
                    <a:pt x="980" y="10"/>
                  </a:lnTo>
                  <a:lnTo>
                    <a:pt x="982" y="9"/>
                  </a:lnTo>
                  <a:lnTo>
                    <a:pt x="984" y="9"/>
                  </a:lnTo>
                  <a:lnTo>
                    <a:pt x="986" y="8"/>
                  </a:lnTo>
                  <a:lnTo>
                    <a:pt x="988" y="8"/>
                  </a:lnTo>
                  <a:lnTo>
                    <a:pt x="990" y="8"/>
                  </a:lnTo>
                  <a:lnTo>
                    <a:pt x="992" y="7"/>
                  </a:lnTo>
                  <a:lnTo>
                    <a:pt x="994" y="7"/>
                  </a:lnTo>
                  <a:lnTo>
                    <a:pt x="996" y="6"/>
                  </a:lnTo>
                  <a:lnTo>
                    <a:pt x="998" y="6"/>
                  </a:lnTo>
                  <a:lnTo>
                    <a:pt x="1000" y="5"/>
                  </a:lnTo>
                  <a:lnTo>
                    <a:pt x="1002" y="5"/>
                  </a:lnTo>
                  <a:lnTo>
                    <a:pt x="1004" y="4"/>
                  </a:lnTo>
                  <a:lnTo>
                    <a:pt x="1006" y="4"/>
                  </a:lnTo>
                  <a:lnTo>
                    <a:pt x="1008" y="3"/>
                  </a:lnTo>
                  <a:lnTo>
                    <a:pt x="1010" y="3"/>
                  </a:lnTo>
                  <a:lnTo>
                    <a:pt x="1012" y="2"/>
                  </a:lnTo>
                  <a:lnTo>
                    <a:pt x="1014" y="2"/>
                  </a:lnTo>
                  <a:lnTo>
                    <a:pt x="1016" y="1"/>
                  </a:lnTo>
                  <a:lnTo>
                    <a:pt x="1018" y="1"/>
                  </a:lnTo>
                  <a:lnTo>
                    <a:pt x="1020" y="0"/>
                  </a:lnTo>
                  <a:lnTo>
                    <a:pt x="1021" y="0"/>
                  </a:lnTo>
                </a:path>
              </a:pathLst>
            </a:cu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31" name="Freeform 79">
              <a:extLst>
                <a:ext uri="{FF2B5EF4-FFF2-40B4-BE49-F238E27FC236}">
                  <a16:creationId xmlns:a16="http://schemas.microsoft.com/office/drawing/2014/main" id="{DDD9AD05-8BF7-4B15-8243-7F52260B3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5" y="960"/>
              <a:ext cx="989" cy="559"/>
            </a:xfrm>
            <a:custGeom>
              <a:avLst/>
              <a:gdLst>
                <a:gd name="T0" fmla="*/ 15 w 1021"/>
                <a:gd name="T1" fmla="*/ 36940 h 241"/>
                <a:gd name="T2" fmla="*/ 28 w 1021"/>
                <a:gd name="T3" fmla="*/ 36261 h 241"/>
                <a:gd name="T4" fmla="*/ 43 w 1021"/>
                <a:gd name="T5" fmla="*/ 35514 h 241"/>
                <a:gd name="T6" fmla="*/ 58 w 1021"/>
                <a:gd name="T7" fmla="*/ 34906 h 241"/>
                <a:gd name="T8" fmla="*/ 73 w 1021"/>
                <a:gd name="T9" fmla="*/ 34245 h 241"/>
                <a:gd name="T10" fmla="*/ 88 w 1021"/>
                <a:gd name="T11" fmla="*/ 33630 h 241"/>
                <a:gd name="T12" fmla="*/ 102 w 1021"/>
                <a:gd name="T13" fmla="*/ 32819 h 241"/>
                <a:gd name="T14" fmla="*/ 118 w 1021"/>
                <a:gd name="T15" fmla="*/ 32220 h 241"/>
                <a:gd name="T16" fmla="*/ 132 w 1021"/>
                <a:gd name="T17" fmla="*/ 31608 h 241"/>
                <a:gd name="T18" fmla="*/ 147 w 1021"/>
                <a:gd name="T19" fmla="*/ 31037 h 241"/>
                <a:gd name="T20" fmla="*/ 162 w 1021"/>
                <a:gd name="T21" fmla="*/ 30225 h 241"/>
                <a:gd name="T22" fmla="*/ 177 w 1021"/>
                <a:gd name="T23" fmla="*/ 29613 h 241"/>
                <a:gd name="T24" fmla="*/ 192 w 1021"/>
                <a:gd name="T25" fmla="*/ 28950 h 241"/>
                <a:gd name="T26" fmla="*/ 206 w 1021"/>
                <a:gd name="T27" fmla="*/ 28342 h 241"/>
                <a:gd name="T28" fmla="*/ 222 w 1021"/>
                <a:gd name="T29" fmla="*/ 27579 h 241"/>
                <a:gd name="T30" fmla="*/ 236 w 1021"/>
                <a:gd name="T31" fmla="*/ 26916 h 241"/>
                <a:gd name="T32" fmla="*/ 251 w 1021"/>
                <a:gd name="T33" fmla="*/ 26308 h 241"/>
                <a:gd name="T34" fmla="*/ 266 w 1021"/>
                <a:gd name="T35" fmla="*/ 25707 h 241"/>
                <a:gd name="T36" fmla="*/ 281 w 1021"/>
                <a:gd name="T37" fmla="*/ 24921 h 241"/>
                <a:gd name="T38" fmla="*/ 295 w 1021"/>
                <a:gd name="T39" fmla="*/ 24308 h 241"/>
                <a:gd name="T40" fmla="*/ 311 w 1021"/>
                <a:gd name="T41" fmla="*/ 23710 h 241"/>
                <a:gd name="T42" fmla="*/ 325 w 1021"/>
                <a:gd name="T43" fmla="*/ 23037 h 241"/>
                <a:gd name="T44" fmla="*/ 340 w 1021"/>
                <a:gd name="T45" fmla="*/ 22290 h 241"/>
                <a:gd name="T46" fmla="*/ 355 w 1021"/>
                <a:gd name="T47" fmla="*/ 21627 h 241"/>
                <a:gd name="T48" fmla="*/ 370 w 1021"/>
                <a:gd name="T49" fmla="*/ 21015 h 241"/>
                <a:gd name="T50" fmla="*/ 385 w 1021"/>
                <a:gd name="T51" fmla="*/ 20402 h 241"/>
                <a:gd name="T52" fmla="*/ 400 w 1021"/>
                <a:gd name="T53" fmla="*/ 19595 h 241"/>
                <a:gd name="T54" fmla="*/ 415 w 1021"/>
                <a:gd name="T55" fmla="*/ 18992 h 241"/>
                <a:gd name="T56" fmla="*/ 430 w 1021"/>
                <a:gd name="T57" fmla="*/ 18405 h 241"/>
                <a:gd name="T58" fmla="*/ 445 w 1021"/>
                <a:gd name="T59" fmla="*/ 17721 h 241"/>
                <a:gd name="T60" fmla="*/ 460 w 1021"/>
                <a:gd name="T61" fmla="*/ 16995 h 241"/>
                <a:gd name="T62" fmla="*/ 475 w 1021"/>
                <a:gd name="T63" fmla="*/ 16387 h 241"/>
                <a:gd name="T64" fmla="*/ 489 w 1021"/>
                <a:gd name="T65" fmla="*/ 15710 h 241"/>
                <a:gd name="T66" fmla="*/ 504 w 1021"/>
                <a:gd name="T67" fmla="*/ 15112 h 241"/>
                <a:gd name="T68" fmla="*/ 519 w 1021"/>
                <a:gd name="T69" fmla="*/ 14300 h 241"/>
                <a:gd name="T70" fmla="*/ 534 w 1021"/>
                <a:gd name="T71" fmla="*/ 13687 h 241"/>
                <a:gd name="T72" fmla="*/ 548 w 1021"/>
                <a:gd name="T73" fmla="*/ 13080 h 241"/>
                <a:gd name="T74" fmla="*/ 564 w 1021"/>
                <a:gd name="T75" fmla="*/ 12481 h 241"/>
                <a:gd name="T76" fmla="*/ 578 w 1021"/>
                <a:gd name="T77" fmla="*/ 11804 h 241"/>
                <a:gd name="T78" fmla="*/ 593 w 1021"/>
                <a:gd name="T79" fmla="*/ 11083 h 241"/>
                <a:gd name="T80" fmla="*/ 608 w 1021"/>
                <a:gd name="T81" fmla="*/ 10422 h 241"/>
                <a:gd name="T82" fmla="*/ 623 w 1021"/>
                <a:gd name="T83" fmla="*/ 9807 h 241"/>
                <a:gd name="T84" fmla="*/ 638 w 1021"/>
                <a:gd name="T85" fmla="*/ 9211 h 241"/>
                <a:gd name="T86" fmla="*/ 652 w 1021"/>
                <a:gd name="T87" fmla="*/ 8399 h 241"/>
                <a:gd name="T88" fmla="*/ 667 w 1021"/>
                <a:gd name="T89" fmla="*/ 7784 h 241"/>
                <a:gd name="T90" fmla="*/ 682 w 1021"/>
                <a:gd name="T91" fmla="*/ 7177 h 241"/>
                <a:gd name="T92" fmla="*/ 697 w 1021"/>
                <a:gd name="T93" fmla="*/ 6515 h 241"/>
                <a:gd name="T94" fmla="*/ 712 w 1021"/>
                <a:gd name="T95" fmla="*/ 5769 h 241"/>
                <a:gd name="T96" fmla="*/ 726 w 1021"/>
                <a:gd name="T97" fmla="*/ 5182 h 241"/>
                <a:gd name="T98" fmla="*/ 742 w 1021"/>
                <a:gd name="T99" fmla="*/ 4493 h 241"/>
                <a:gd name="T100" fmla="*/ 757 w 1021"/>
                <a:gd name="T101" fmla="*/ 3906 h 241"/>
                <a:gd name="T102" fmla="*/ 772 w 1021"/>
                <a:gd name="T103" fmla="*/ 3094 h 241"/>
                <a:gd name="T104" fmla="*/ 787 w 1021"/>
                <a:gd name="T105" fmla="*/ 2487 h 241"/>
                <a:gd name="T106" fmla="*/ 801 w 1021"/>
                <a:gd name="T107" fmla="*/ 1883 h 241"/>
                <a:gd name="T108" fmla="*/ 817 w 1021"/>
                <a:gd name="T109" fmla="*/ 1276 h 241"/>
                <a:gd name="T110" fmla="*/ 829 w 1021"/>
                <a:gd name="T111" fmla="*/ 462 h 24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1"/>
                <a:gd name="T169" fmla="*/ 0 h 241"/>
                <a:gd name="T170" fmla="*/ 1021 w 1021"/>
                <a:gd name="T171" fmla="*/ 241 h 24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1" h="241">
                  <a:moveTo>
                    <a:pt x="0" y="241"/>
                  </a:moveTo>
                  <a:lnTo>
                    <a:pt x="2" y="240"/>
                  </a:lnTo>
                  <a:lnTo>
                    <a:pt x="4" y="240"/>
                  </a:lnTo>
                  <a:lnTo>
                    <a:pt x="6" y="239"/>
                  </a:lnTo>
                  <a:lnTo>
                    <a:pt x="8" y="239"/>
                  </a:lnTo>
                  <a:lnTo>
                    <a:pt x="10" y="238"/>
                  </a:lnTo>
                  <a:lnTo>
                    <a:pt x="12" y="238"/>
                  </a:lnTo>
                  <a:lnTo>
                    <a:pt x="14" y="237"/>
                  </a:lnTo>
                  <a:lnTo>
                    <a:pt x="16" y="237"/>
                  </a:lnTo>
                  <a:lnTo>
                    <a:pt x="18" y="236"/>
                  </a:lnTo>
                  <a:lnTo>
                    <a:pt x="20" y="236"/>
                  </a:lnTo>
                  <a:lnTo>
                    <a:pt x="22" y="235"/>
                  </a:lnTo>
                  <a:lnTo>
                    <a:pt x="24" y="235"/>
                  </a:lnTo>
                  <a:lnTo>
                    <a:pt x="26" y="234"/>
                  </a:lnTo>
                  <a:lnTo>
                    <a:pt x="28" y="234"/>
                  </a:lnTo>
                  <a:lnTo>
                    <a:pt x="30" y="233"/>
                  </a:lnTo>
                  <a:lnTo>
                    <a:pt x="32" y="233"/>
                  </a:lnTo>
                  <a:lnTo>
                    <a:pt x="34" y="233"/>
                  </a:lnTo>
                  <a:lnTo>
                    <a:pt x="36" y="232"/>
                  </a:lnTo>
                  <a:lnTo>
                    <a:pt x="38" y="232"/>
                  </a:lnTo>
                  <a:lnTo>
                    <a:pt x="40" y="231"/>
                  </a:lnTo>
                  <a:lnTo>
                    <a:pt x="42" y="231"/>
                  </a:lnTo>
                  <a:lnTo>
                    <a:pt x="44" y="230"/>
                  </a:lnTo>
                  <a:lnTo>
                    <a:pt x="46" y="230"/>
                  </a:lnTo>
                  <a:lnTo>
                    <a:pt x="48" y="229"/>
                  </a:lnTo>
                  <a:lnTo>
                    <a:pt x="50" y="229"/>
                  </a:lnTo>
                  <a:lnTo>
                    <a:pt x="52" y="228"/>
                  </a:lnTo>
                  <a:lnTo>
                    <a:pt x="54" y="228"/>
                  </a:lnTo>
                  <a:lnTo>
                    <a:pt x="56" y="227"/>
                  </a:lnTo>
                  <a:lnTo>
                    <a:pt x="58" y="227"/>
                  </a:lnTo>
                  <a:lnTo>
                    <a:pt x="60" y="226"/>
                  </a:lnTo>
                  <a:lnTo>
                    <a:pt x="62" y="226"/>
                  </a:lnTo>
                  <a:lnTo>
                    <a:pt x="64" y="225"/>
                  </a:lnTo>
                  <a:lnTo>
                    <a:pt x="66" y="225"/>
                  </a:lnTo>
                  <a:lnTo>
                    <a:pt x="68" y="225"/>
                  </a:lnTo>
                  <a:lnTo>
                    <a:pt x="70" y="224"/>
                  </a:lnTo>
                  <a:lnTo>
                    <a:pt x="72" y="224"/>
                  </a:lnTo>
                  <a:lnTo>
                    <a:pt x="74" y="223"/>
                  </a:lnTo>
                  <a:lnTo>
                    <a:pt x="76" y="223"/>
                  </a:lnTo>
                  <a:lnTo>
                    <a:pt x="78" y="222"/>
                  </a:lnTo>
                  <a:lnTo>
                    <a:pt x="80" y="222"/>
                  </a:lnTo>
                  <a:lnTo>
                    <a:pt x="82" y="221"/>
                  </a:lnTo>
                  <a:lnTo>
                    <a:pt x="84" y="221"/>
                  </a:lnTo>
                  <a:lnTo>
                    <a:pt x="86" y="220"/>
                  </a:lnTo>
                  <a:lnTo>
                    <a:pt x="88" y="220"/>
                  </a:lnTo>
                  <a:lnTo>
                    <a:pt x="90" y="219"/>
                  </a:lnTo>
                  <a:lnTo>
                    <a:pt x="92" y="219"/>
                  </a:lnTo>
                  <a:lnTo>
                    <a:pt x="94" y="218"/>
                  </a:lnTo>
                  <a:lnTo>
                    <a:pt x="96" y="218"/>
                  </a:lnTo>
                  <a:lnTo>
                    <a:pt x="98" y="217"/>
                  </a:lnTo>
                  <a:lnTo>
                    <a:pt x="100" y="217"/>
                  </a:lnTo>
                  <a:lnTo>
                    <a:pt x="102" y="217"/>
                  </a:lnTo>
                  <a:lnTo>
                    <a:pt x="104" y="216"/>
                  </a:lnTo>
                  <a:lnTo>
                    <a:pt x="106" y="216"/>
                  </a:lnTo>
                  <a:lnTo>
                    <a:pt x="108" y="215"/>
                  </a:lnTo>
                  <a:lnTo>
                    <a:pt x="110" y="215"/>
                  </a:lnTo>
                  <a:lnTo>
                    <a:pt x="112" y="214"/>
                  </a:lnTo>
                  <a:lnTo>
                    <a:pt x="114" y="214"/>
                  </a:lnTo>
                  <a:lnTo>
                    <a:pt x="116" y="213"/>
                  </a:lnTo>
                  <a:lnTo>
                    <a:pt x="118" y="213"/>
                  </a:lnTo>
                  <a:lnTo>
                    <a:pt x="120" y="212"/>
                  </a:lnTo>
                  <a:lnTo>
                    <a:pt x="122" y="212"/>
                  </a:lnTo>
                  <a:lnTo>
                    <a:pt x="124" y="211"/>
                  </a:lnTo>
                  <a:lnTo>
                    <a:pt x="126" y="211"/>
                  </a:lnTo>
                  <a:lnTo>
                    <a:pt x="128" y="210"/>
                  </a:lnTo>
                  <a:lnTo>
                    <a:pt x="130" y="210"/>
                  </a:lnTo>
                  <a:lnTo>
                    <a:pt x="132" y="209"/>
                  </a:lnTo>
                  <a:lnTo>
                    <a:pt x="134" y="209"/>
                  </a:lnTo>
                  <a:lnTo>
                    <a:pt x="136" y="208"/>
                  </a:lnTo>
                  <a:lnTo>
                    <a:pt x="138" y="208"/>
                  </a:lnTo>
                  <a:lnTo>
                    <a:pt x="140" y="208"/>
                  </a:lnTo>
                  <a:lnTo>
                    <a:pt x="142" y="207"/>
                  </a:lnTo>
                  <a:lnTo>
                    <a:pt x="144" y="207"/>
                  </a:lnTo>
                  <a:lnTo>
                    <a:pt x="146" y="206"/>
                  </a:lnTo>
                  <a:lnTo>
                    <a:pt x="148" y="206"/>
                  </a:lnTo>
                  <a:lnTo>
                    <a:pt x="150" y="205"/>
                  </a:lnTo>
                  <a:lnTo>
                    <a:pt x="152" y="205"/>
                  </a:lnTo>
                  <a:lnTo>
                    <a:pt x="154" y="204"/>
                  </a:lnTo>
                  <a:lnTo>
                    <a:pt x="156" y="204"/>
                  </a:lnTo>
                  <a:lnTo>
                    <a:pt x="158" y="203"/>
                  </a:lnTo>
                  <a:lnTo>
                    <a:pt x="160" y="203"/>
                  </a:lnTo>
                  <a:lnTo>
                    <a:pt x="162" y="202"/>
                  </a:lnTo>
                  <a:lnTo>
                    <a:pt x="164" y="202"/>
                  </a:lnTo>
                  <a:lnTo>
                    <a:pt x="166" y="201"/>
                  </a:lnTo>
                  <a:lnTo>
                    <a:pt x="168" y="201"/>
                  </a:lnTo>
                  <a:lnTo>
                    <a:pt x="170" y="200"/>
                  </a:lnTo>
                  <a:lnTo>
                    <a:pt x="172" y="200"/>
                  </a:lnTo>
                  <a:lnTo>
                    <a:pt x="174" y="200"/>
                  </a:lnTo>
                  <a:lnTo>
                    <a:pt x="176" y="199"/>
                  </a:lnTo>
                  <a:lnTo>
                    <a:pt x="178" y="199"/>
                  </a:lnTo>
                  <a:lnTo>
                    <a:pt x="180" y="198"/>
                  </a:lnTo>
                  <a:lnTo>
                    <a:pt x="182" y="198"/>
                  </a:lnTo>
                  <a:lnTo>
                    <a:pt x="184" y="197"/>
                  </a:lnTo>
                  <a:lnTo>
                    <a:pt x="186" y="197"/>
                  </a:lnTo>
                  <a:lnTo>
                    <a:pt x="188" y="196"/>
                  </a:lnTo>
                  <a:lnTo>
                    <a:pt x="190" y="196"/>
                  </a:lnTo>
                  <a:lnTo>
                    <a:pt x="192" y="195"/>
                  </a:lnTo>
                  <a:lnTo>
                    <a:pt x="194" y="195"/>
                  </a:lnTo>
                  <a:lnTo>
                    <a:pt x="196" y="194"/>
                  </a:lnTo>
                  <a:lnTo>
                    <a:pt x="198" y="194"/>
                  </a:lnTo>
                  <a:lnTo>
                    <a:pt x="200" y="193"/>
                  </a:lnTo>
                  <a:lnTo>
                    <a:pt x="202" y="193"/>
                  </a:lnTo>
                  <a:lnTo>
                    <a:pt x="204" y="192"/>
                  </a:lnTo>
                  <a:lnTo>
                    <a:pt x="206" y="192"/>
                  </a:lnTo>
                  <a:lnTo>
                    <a:pt x="208" y="192"/>
                  </a:lnTo>
                  <a:lnTo>
                    <a:pt x="210" y="191"/>
                  </a:lnTo>
                  <a:lnTo>
                    <a:pt x="212" y="191"/>
                  </a:lnTo>
                  <a:lnTo>
                    <a:pt x="214" y="190"/>
                  </a:lnTo>
                  <a:lnTo>
                    <a:pt x="216" y="190"/>
                  </a:lnTo>
                  <a:lnTo>
                    <a:pt x="218" y="189"/>
                  </a:lnTo>
                  <a:lnTo>
                    <a:pt x="220" y="189"/>
                  </a:lnTo>
                  <a:lnTo>
                    <a:pt x="222" y="188"/>
                  </a:lnTo>
                  <a:lnTo>
                    <a:pt x="224" y="188"/>
                  </a:lnTo>
                  <a:lnTo>
                    <a:pt x="226" y="187"/>
                  </a:lnTo>
                  <a:lnTo>
                    <a:pt x="228" y="187"/>
                  </a:lnTo>
                  <a:lnTo>
                    <a:pt x="230" y="186"/>
                  </a:lnTo>
                  <a:lnTo>
                    <a:pt x="232" y="186"/>
                  </a:lnTo>
                  <a:lnTo>
                    <a:pt x="234" y="185"/>
                  </a:lnTo>
                  <a:lnTo>
                    <a:pt x="236" y="185"/>
                  </a:lnTo>
                  <a:lnTo>
                    <a:pt x="238" y="184"/>
                  </a:lnTo>
                  <a:lnTo>
                    <a:pt x="240" y="184"/>
                  </a:lnTo>
                  <a:lnTo>
                    <a:pt x="242" y="183"/>
                  </a:lnTo>
                  <a:lnTo>
                    <a:pt x="244" y="183"/>
                  </a:lnTo>
                  <a:lnTo>
                    <a:pt x="246" y="183"/>
                  </a:lnTo>
                  <a:lnTo>
                    <a:pt x="248" y="182"/>
                  </a:lnTo>
                  <a:lnTo>
                    <a:pt x="250" y="182"/>
                  </a:lnTo>
                  <a:lnTo>
                    <a:pt x="252" y="181"/>
                  </a:lnTo>
                  <a:lnTo>
                    <a:pt x="254" y="181"/>
                  </a:lnTo>
                  <a:lnTo>
                    <a:pt x="256" y="180"/>
                  </a:lnTo>
                  <a:lnTo>
                    <a:pt x="258" y="180"/>
                  </a:lnTo>
                  <a:lnTo>
                    <a:pt x="260" y="179"/>
                  </a:lnTo>
                  <a:lnTo>
                    <a:pt x="262" y="179"/>
                  </a:lnTo>
                  <a:lnTo>
                    <a:pt x="264" y="178"/>
                  </a:lnTo>
                  <a:lnTo>
                    <a:pt x="266" y="178"/>
                  </a:lnTo>
                  <a:lnTo>
                    <a:pt x="268" y="177"/>
                  </a:lnTo>
                  <a:lnTo>
                    <a:pt x="270" y="177"/>
                  </a:lnTo>
                  <a:lnTo>
                    <a:pt x="272" y="176"/>
                  </a:lnTo>
                  <a:lnTo>
                    <a:pt x="274" y="176"/>
                  </a:lnTo>
                  <a:lnTo>
                    <a:pt x="276" y="175"/>
                  </a:lnTo>
                  <a:lnTo>
                    <a:pt x="278" y="175"/>
                  </a:lnTo>
                  <a:lnTo>
                    <a:pt x="280" y="175"/>
                  </a:lnTo>
                  <a:lnTo>
                    <a:pt x="282" y="174"/>
                  </a:lnTo>
                  <a:lnTo>
                    <a:pt x="284" y="174"/>
                  </a:lnTo>
                  <a:lnTo>
                    <a:pt x="286" y="173"/>
                  </a:lnTo>
                  <a:lnTo>
                    <a:pt x="288" y="173"/>
                  </a:lnTo>
                  <a:lnTo>
                    <a:pt x="290" y="172"/>
                  </a:lnTo>
                  <a:lnTo>
                    <a:pt x="292" y="172"/>
                  </a:lnTo>
                  <a:lnTo>
                    <a:pt x="294" y="171"/>
                  </a:lnTo>
                  <a:lnTo>
                    <a:pt x="296" y="171"/>
                  </a:lnTo>
                  <a:lnTo>
                    <a:pt x="298" y="170"/>
                  </a:lnTo>
                  <a:lnTo>
                    <a:pt x="300" y="170"/>
                  </a:lnTo>
                  <a:lnTo>
                    <a:pt x="302" y="169"/>
                  </a:lnTo>
                  <a:lnTo>
                    <a:pt x="304" y="169"/>
                  </a:lnTo>
                  <a:lnTo>
                    <a:pt x="306" y="168"/>
                  </a:lnTo>
                  <a:lnTo>
                    <a:pt x="308" y="168"/>
                  </a:lnTo>
                  <a:lnTo>
                    <a:pt x="310" y="167"/>
                  </a:lnTo>
                  <a:lnTo>
                    <a:pt x="312" y="167"/>
                  </a:lnTo>
                  <a:lnTo>
                    <a:pt x="314" y="167"/>
                  </a:lnTo>
                  <a:lnTo>
                    <a:pt x="316" y="166"/>
                  </a:lnTo>
                  <a:lnTo>
                    <a:pt x="318" y="166"/>
                  </a:lnTo>
                  <a:lnTo>
                    <a:pt x="320" y="165"/>
                  </a:lnTo>
                  <a:lnTo>
                    <a:pt x="322" y="165"/>
                  </a:lnTo>
                  <a:lnTo>
                    <a:pt x="324" y="164"/>
                  </a:lnTo>
                  <a:lnTo>
                    <a:pt x="326" y="164"/>
                  </a:lnTo>
                  <a:lnTo>
                    <a:pt x="328" y="163"/>
                  </a:lnTo>
                  <a:lnTo>
                    <a:pt x="330" y="163"/>
                  </a:lnTo>
                  <a:lnTo>
                    <a:pt x="332" y="162"/>
                  </a:lnTo>
                  <a:lnTo>
                    <a:pt x="334" y="162"/>
                  </a:lnTo>
                  <a:lnTo>
                    <a:pt x="336" y="161"/>
                  </a:lnTo>
                  <a:lnTo>
                    <a:pt x="338" y="161"/>
                  </a:lnTo>
                  <a:lnTo>
                    <a:pt x="340" y="160"/>
                  </a:lnTo>
                  <a:lnTo>
                    <a:pt x="342" y="160"/>
                  </a:lnTo>
                  <a:lnTo>
                    <a:pt x="344" y="159"/>
                  </a:lnTo>
                  <a:lnTo>
                    <a:pt x="346" y="159"/>
                  </a:lnTo>
                  <a:lnTo>
                    <a:pt x="348" y="158"/>
                  </a:lnTo>
                  <a:lnTo>
                    <a:pt x="350" y="158"/>
                  </a:lnTo>
                  <a:lnTo>
                    <a:pt x="352" y="158"/>
                  </a:lnTo>
                  <a:lnTo>
                    <a:pt x="354" y="157"/>
                  </a:lnTo>
                  <a:lnTo>
                    <a:pt x="356" y="157"/>
                  </a:lnTo>
                  <a:lnTo>
                    <a:pt x="358" y="156"/>
                  </a:lnTo>
                  <a:lnTo>
                    <a:pt x="360" y="156"/>
                  </a:lnTo>
                  <a:lnTo>
                    <a:pt x="362" y="155"/>
                  </a:lnTo>
                  <a:lnTo>
                    <a:pt x="364" y="155"/>
                  </a:lnTo>
                  <a:lnTo>
                    <a:pt x="366" y="154"/>
                  </a:lnTo>
                  <a:lnTo>
                    <a:pt x="368" y="154"/>
                  </a:lnTo>
                  <a:lnTo>
                    <a:pt x="370" y="153"/>
                  </a:lnTo>
                  <a:lnTo>
                    <a:pt x="372" y="153"/>
                  </a:lnTo>
                  <a:lnTo>
                    <a:pt x="374" y="152"/>
                  </a:lnTo>
                  <a:lnTo>
                    <a:pt x="376" y="152"/>
                  </a:lnTo>
                  <a:lnTo>
                    <a:pt x="378" y="151"/>
                  </a:lnTo>
                  <a:lnTo>
                    <a:pt x="380" y="151"/>
                  </a:lnTo>
                  <a:lnTo>
                    <a:pt x="382" y="150"/>
                  </a:lnTo>
                  <a:lnTo>
                    <a:pt x="384" y="150"/>
                  </a:lnTo>
                  <a:lnTo>
                    <a:pt x="386" y="150"/>
                  </a:lnTo>
                  <a:lnTo>
                    <a:pt x="388" y="149"/>
                  </a:lnTo>
                  <a:lnTo>
                    <a:pt x="390" y="149"/>
                  </a:lnTo>
                  <a:lnTo>
                    <a:pt x="392" y="148"/>
                  </a:lnTo>
                  <a:lnTo>
                    <a:pt x="394" y="148"/>
                  </a:lnTo>
                  <a:lnTo>
                    <a:pt x="396" y="147"/>
                  </a:lnTo>
                  <a:lnTo>
                    <a:pt x="398" y="147"/>
                  </a:lnTo>
                  <a:lnTo>
                    <a:pt x="400" y="146"/>
                  </a:lnTo>
                  <a:lnTo>
                    <a:pt x="402" y="146"/>
                  </a:lnTo>
                  <a:lnTo>
                    <a:pt x="404" y="145"/>
                  </a:lnTo>
                  <a:lnTo>
                    <a:pt x="406" y="145"/>
                  </a:lnTo>
                  <a:lnTo>
                    <a:pt x="408" y="144"/>
                  </a:lnTo>
                  <a:lnTo>
                    <a:pt x="410" y="144"/>
                  </a:lnTo>
                  <a:lnTo>
                    <a:pt x="412" y="143"/>
                  </a:lnTo>
                  <a:lnTo>
                    <a:pt x="414" y="143"/>
                  </a:lnTo>
                  <a:lnTo>
                    <a:pt x="416" y="142"/>
                  </a:lnTo>
                  <a:lnTo>
                    <a:pt x="418" y="142"/>
                  </a:lnTo>
                  <a:lnTo>
                    <a:pt x="420" y="142"/>
                  </a:lnTo>
                  <a:lnTo>
                    <a:pt x="422" y="141"/>
                  </a:lnTo>
                  <a:lnTo>
                    <a:pt x="424" y="141"/>
                  </a:lnTo>
                  <a:lnTo>
                    <a:pt x="426" y="140"/>
                  </a:lnTo>
                  <a:lnTo>
                    <a:pt x="428" y="140"/>
                  </a:lnTo>
                  <a:lnTo>
                    <a:pt x="430" y="139"/>
                  </a:lnTo>
                  <a:lnTo>
                    <a:pt x="432" y="139"/>
                  </a:lnTo>
                  <a:lnTo>
                    <a:pt x="434" y="138"/>
                  </a:lnTo>
                  <a:lnTo>
                    <a:pt x="436" y="138"/>
                  </a:lnTo>
                  <a:lnTo>
                    <a:pt x="438" y="137"/>
                  </a:lnTo>
                  <a:lnTo>
                    <a:pt x="440" y="137"/>
                  </a:lnTo>
                  <a:lnTo>
                    <a:pt x="442" y="136"/>
                  </a:lnTo>
                  <a:lnTo>
                    <a:pt x="444" y="136"/>
                  </a:lnTo>
                  <a:lnTo>
                    <a:pt x="446" y="135"/>
                  </a:lnTo>
                  <a:lnTo>
                    <a:pt x="448" y="135"/>
                  </a:lnTo>
                  <a:lnTo>
                    <a:pt x="450" y="134"/>
                  </a:lnTo>
                  <a:lnTo>
                    <a:pt x="452" y="134"/>
                  </a:lnTo>
                  <a:lnTo>
                    <a:pt x="454" y="134"/>
                  </a:lnTo>
                  <a:lnTo>
                    <a:pt x="456" y="133"/>
                  </a:lnTo>
                  <a:lnTo>
                    <a:pt x="458" y="133"/>
                  </a:lnTo>
                  <a:lnTo>
                    <a:pt x="460" y="132"/>
                  </a:lnTo>
                  <a:lnTo>
                    <a:pt x="462" y="132"/>
                  </a:lnTo>
                  <a:lnTo>
                    <a:pt x="464" y="131"/>
                  </a:lnTo>
                  <a:lnTo>
                    <a:pt x="466" y="131"/>
                  </a:lnTo>
                  <a:lnTo>
                    <a:pt x="468" y="130"/>
                  </a:lnTo>
                  <a:lnTo>
                    <a:pt x="470" y="130"/>
                  </a:lnTo>
                  <a:lnTo>
                    <a:pt x="472" y="129"/>
                  </a:lnTo>
                  <a:lnTo>
                    <a:pt x="474" y="129"/>
                  </a:lnTo>
                  <a:lnTo>
                    <a:pt x="476" y="128"/>
                  </a:lnTo>
                  <a:lnTo>
                    <a:pt x="478" y="128"/>
                  </a:lnTo>
                  <a:lnTo>
                    <a:pt x="480" y="127"/>
                  </a:lnTo>
                  <a:lnTo>
                    <a:pt x="482" y="127"/>
                  </a:lnTo>
                  <a:lnTo>
                    <a:pt x="484" y="126"/>
                  </a:lnTo>
                  <a:lnTo>
                    <a:pt x="486" y="126"/>
                  </a:lnTo>
                  <a:lnTo>
                    <a:pt x="488" y="125"/>
                  </a:lnTo>
                  <a:lnTo>
                    <a:pt x="490" y="125"/>
                  </a:lnTo>
                  <a:lnTo>
                    <a:pt x="492" y="125"/>
                  </a:lnTo>
                  <a:lnTo>
                    <a:pt x="494" y="124"/>
                  </a:lnTo>
                  <a:lnTo>
                    <a:pt x="496" y="124"/>
                  </a:lnTo>
                  <a:lnTo>
                    <a:pt x="498" y="123"/>
                  </a:lnTo>
                  <a:lnTo>
                    <a:pt x="500" y="123"/>
                  </a:lnTo>
                  <a:lnTo>
                    <a:pt x="502" y="122"/>
                  </a:lnTo>
                  <a:lnTo>
                    <a:pt x="504" y="122"/>
                  </a:lnTo>
                  <a:lnTo>
                    <a:pt x="506" y="121"/>
                  </a:lnTo>
                  <a:lnTo>
                    <a:pt x="508" y="121"/>
                  </a:lnTo>
                  <a:lnTo>
                    <a:pt x="510" y="120"/>
                  </a:lnTo>
                  <a:lnTo>
                    <a:pt x="512" y="120"/>
                  </a:lnTo>
                  <a:lnTo>
                    <a:pt x="514" y="119"/>
                  </a:lnTo>
                  <a:lnTo>
                    <a:pt x="516" y="119"/>
                  </a:lnTo>
                  <a:lnTo>
                    <a:pt x="518" y="118"/>
                  </a:lnTo>
                  <a:lnTo>
                    <a:pt x="520" y="118"/>
                  </a:lnTo>
                  <a:lnTo>
                    <a:pt x="522" y="117"/>
                  </a:lnTo>
                  <a:lnTo>
                    <a:pt x="524" y="117"/>
                  </a:lnTo>
                  <a:lnTo>
                    <a:pt x="526" y="117"/>
                  </a:lnTo>
                  <a:lnTo>
                    <a:pt x="528" y="116"/>
                  </a:lnTo>
                  <a:lnTo>
                    <a:pt x="530" y="116"/>
                  </a:lnTo>
                  <a:lnTo>
                    <a:pt x="532" y="115"/>
                  </a:lnTo>
                  <a:lnTo>
                    <a:pt x="534" y="115"/>
                  </a:lnTo>
                  <a:lnTo>
                    <a:pt x="536" y="114"/>
                  </a:lnTo>
                  <a:lnTo>
                    <a:pt x="538" y="114"/>
                  </a:lnTo>
                  <a:lnTo>
                    <a:pt x="540" y="113"/>
                  </a:lnTo>
                  <a:lnTo>
                    <a:pt x="542" y="113"/>
                  </a:lnTo>
                  <a:lnTo>
                    <a:pt x="544" y="112"/>
                  </a:lnTo>
                  <a:lnTo>
                    <a:pt x="546" y="112"/>
                  </a:lnTo>
                  <a:lnTo>
                    <a:pt x="548" y="111"/>
                  </a:lnTo>
                  <a:lnTo>
                    <a:pt x="550" y="111"/>
                  </a:lnTo>
                  <a:lnTo>
                    <a:pt x="552" y="110"/>
                  </a:lnTo>
                  <a:lnTo>
                    <a:pt x="554" y="110"/>
                  </a:lnTo>
                  <a:lnTo>
                    <a:pt x="556" y="109"/>
                  </a:lnTo>
                  <a:lnTo>
                    <a:pt x="558" y="109"/>
                  </a:lnTo>
                  <a:lnTo>
                    <a:pt x="560" y="109"/>
                  </a:lnTo>
                  <a:lnTo>
                    <a:pt x="562" y="108"/>
                  </a:lnTo>
                  <a:lnTo>
                    <a:pt x="564" y="108"/>
                  </a:lnTo>
                  <a:lnTo>
                    <a:pt x="566" y="107"/>
                  </a:lnTo>
                  <a:lnTo>
                    <a:pt x="568" y="107"/>
                  </a:lnTo>
                  <a:lnTo>
                    <a:pt x="570" y="106"/>
                  </a:lnTo>
                  <a:lnTo>
                    <a:pt x="572" y="106"/>
                  </a:lnTo>
                  <a:lnTo>
                    <a:pt x="574" y="105"/>
                  </a:lnTo>
                  <a:lnTo>
                    <a:pt x="576" y="105"/>
                  </a:lnTo>
                  <a:lnTo>
                    <a:pt x="578" y="104"/>
                  </a:lnTo>
                  <a:lnTo>
                    <a:pt x="580" y="104"/>
                  </a:lnTo>
                  <a:lnTo>
                    <a:pt x="582" y="103"/>
                  </a:lnTo>
                  <a:lnTo>
                    <a:pt x="584" y="103"/>
                  </a:lnTo>
                  <a:lnTo>
                    <a:pt x="586" y="102"/>
                  </a:lnTo>
                  <a:lnTo>
                    <a:pt x="588" y="102"/>
                  </a:lnTo>
                  <a:lnTo>
                    <a:pt x="590" y="101"/>
                  </a:lnTo>
                  <a:lnTo>
                    <a:pt x="592" y="101"/>
                  </a:lnTo>
                  <a:lnTo>
                    <a:pt x="594" y="100"/>
                  </a:lnTo>
                  <a:lnTo>
                    <a:pt x="596" y="100"/>
                  </a:lnTo>
                  <a:lnTo>
                    <a:pt x="598" y="100"/>
                  </a:lnTo>
                  <a:lnTo>
                    <a:pt x="600" y="99"/>
                  </a:lnTo>
                  <a:lnTo>
                    <a:pt x="602" y="99"/>
                  </a:lnTo>
                  <a:lnTo>
                    <a:pt x="604" y="98"/>
                  </a:lnTo>
                  <a:lnTo>
                    <a:pt x="606" y="98"/>
                  </a:lnTo>
                  <a:lnTo>
                    <a:pt x="608" y="97"/>
                  </a:lnTo>
                  <a:lnTo>
                    <a:pt x="610" y="97"/>
                  </a:lnTo>
                  <a:lnTo>
                    <a:pt x="612" y="96"/>
                  </a:lnTo>
                  <a:lnTo>
                    <a:pt x="614" y="96"/>
                  </a:lnTo>
                  <a:lnTo>
                    <a:pt x="616" y="95"/>
                  </a:lnTo>
                  <a:lnTo>
                    <a:pt x="618" y="95"/>
                  </a:lnTo>
                  <a:lnTo>
                    <a:pt x="620" y="94"/>
                  </a:lnTo>
                  <a:lnTo>
                    <a:pt x="622" y="94"/>
                  </a:lnTo>
                  <a:lnTo>
                    <a:pt x="624" y="93"/>
                  </a:lnTo>
                  <a:lnTo>
                    <a:pt x="626" y="93"/>
                  </a:lnTo>
                  <a:lnTo>
                    <a:pt x="628" y="92"/>
                  </a:lnTo>
                  <a:lnTo>
                    <a:pt x="630" y="92"/>
                  </a:lnTo>
                  <a:lnTo>
                    <a:pt x="632" y="92"/>
                  </a:lnTo>
                  <a:lnTo>
                    <a:pt x="634" y="91"/>
                  </a:lnTo>
                  <a:lnTo>
                    <a:pt x="636" y="91"/>
                  </a:lnTo>
                  <a:lnTo>
                    <a:pt x="638" y="90"/>
                  </a:lnTo>
                  <a:lnTo>
                    <a:pt x="640" y="90"/>
                  </a:lnTo>
                  <a:lnTo>
                    <a:pt x="642" y="89"/>
                  </a:lnTo>
                  <a:lnTo>
                    <a:pt x="644" y="89"/>
                  </a:lnTo>
                  <a:lnTo>
                    <a:pt x="646" y="88"/>
                  </a:lnTo>
                  <a:lnTo>
                    <a:pt x="648" y="88"/>
                  </a:lnTo>
                  <a:lnTo>
                    <a:pt x="650" y="87"/>
                  </a:lnTo>
                  <a:lnTo>
                    <a:pt x="652" y="87"/>
                  </a:lnTo>
                  <a:lnTo>
                    <a:pt x="654" y="86"/>
                  </a:lnTo>
                  <a:lnTo>
                    <a:pt x="656" y="86"/>
                  </a:lnTo>
                  <a:lnTo>
                    <a:pt x="658" y="85"/>
                  </a:lnTo>
                  <a:lnTo>
                    <a:pt x="660" y="85"/>
                  </a:lnTo>
                  <a:lnTo>
                    <a:pt x="662" y="84"/>
                  </a:lnTo>
                  <a:lnTo>
                    <a:pt x="664" y="84"/>
                  </a:lnTo>
                  <a:lnTo>
                    <a:pt x="666" y="84"/>
                  </a:lnTo>
                  <a:lnTo>
                    <a:pt x="668" y="83"/>
                  </a:lnTo>
                  <a:lnTo>
                    <a:pt x="670" y="83"/>
                  </a:lnTo>
                  <a:lnTo>
                    <a:pt x="672" y="82"/>
                  </a:lnTo>
                  <a:lnTo>
                    <a:pt x="674" y="82"/>
                  </a:lnTo>
                  <a:lnTo>
                    <a:pt x="676" y="81"/>
                  </a:lnTo>
                  <a:lnTo>
                    <a:pt x="678" y="81"/>
                  </a:lnTo>
                  <a:lnTo>
                    <a:pt x="680" y="80"/>
                  </a:lnTo>
                  <a:lnTo>
                    <a:pt x="682" y="80"/>
                  </a:lnTo>
                  <a:lnTo>
                    <a:pt x="684" y="79"/>
                  </a:lnTo>
                  <a:lnTo>
                    <a:pt x="686" y="79"/>
                  </a:lnTo>
                  <a:lnTo>
                    <a:pt x="688" y="78"/>
                  </a:lnTo>
                  <a:lnTo>
                    <a:pt x="690" y="78"/>
                  </a:lnTo>
                  <a:lnTo>
                    <a:pt x="692" y="77"/>
                  </a:lnTo>
                  <a:lnTo>
                    <a:pt x="694" y="77"/>
                  </a:lnTo>
                  <a:lnTo>
                    <a:pt x="696" y="76"/>
                  </a:lnTo>
                  <a:lnTo>
                    <a:pt x="698" y="76"/>
                  </a:lnTo>
                  <a:lnTo>
                    <a:pt x="700" y="76"/>
                  </a:lnTo>
                  <a:lnTo>
                    <a:pt x="702" y="75"/>
                  </a:lnTo>
                  <a:lnTo>
                    <a:pt x="704" y="75"/>
                  </a:lnTo>
                  <a:lnTo>
                    <a:pt x="706" y="74"/>
                  </a:lnTo>
                  <a:lnTo>
                    <a:pt x="708" y="74"/>
                  </a:lnTo>
                  <a:lnTo>
                    <a:pt x="710" y="73"/>
                  </a:lnTo>
                  <a:lnTo>
                    <a:pt x="712" y="73"/>
                  </a:lnTo>
                  <a:lnTo>
                    <a:pt x="714" y="72"/>
                  </a:lnTo>
                  <a:lnTo>
                    <a:pt x="716" y="72"/>
                  </a:lnTo>
                  <a:lnTo>
                    <a:pt x="718" y="71"/>
                  </a:lnTo>
                  <a:lnTo>
                    <a:pt x="720" y="71"/>
                  </a:lnTo>
                  <a:lnTo>
                    <a:pt x="722" y="70"/>
                  </a:lnTo>
                  <a:lnTo>
                    <a:pt x="724" y="70"/>
                  </a:lnTo>
                  <a:lnTo>
                    <a:pt x="726" y="69"/>
                  </a:lnTo>
                  <a:lnTo>
                    <a:pt x="728" y="69"/>
                  </a:lnTo>
                  <a:lnTo>
                    <a:pt x="730" y="68"/>
                  </a:lnTo>
                  <a:lnTo>
                    <a:pt x="732" y="68"/>
                  </a:lnTo>
                  <a:lnTo>
                    <a:pt x="734" y="67"/>
                  </a:lnTo>
                  <a:lnTo>
                    <a:pt x="736" y="67"/>
                  </a:lnTo>
                  <a:lnTo>
                    <a:pt x="738" y="67"/>
                  </a:lnTo>
                  <a:lnTo>
                    <a:pt x="740" y="66"/>
                  </a:lnTo>
                  <a:lnTo>
                    <a:pt x="742" y="66"/>
                  </a:lnTo>
                  <a:lnTo>
                    <a:pt x="744" y="65"/>
                  </a:lnTo>
                  <a:lnTo>
                    <a:pt x="746" y="65"/>
                  </a:lnTo>
                  <a:lnTo>
                    <a:pt x="748" y="64"/>
                  </a:lnTo>
                  <a:lnTo>
                    <a:pt x="750" y="64"/>
                  </a:lnTo>
                  <a:lnTo>
                    <a:pt x="752" y="63"/>
                  </a:lnTo>
                  <a:lnTo>
                    <a:pt x="754" y="63"/>
                  </a:lnTo>
                  <a:lnTo>
                    <a:pt x="756" y="62"/>
                  </a:lnTo>
                  <a:lnTo>
                    <a:pt x="758" y="62"/>
                  </a:lnTo>
                  <a:lnTo>
                    <a:pt x="760" y="61"/>
                  </a:lnTo>
                  <a:lnTo>
                    <a:pt x="762" y="61"/>
                  </a:lnTo>
                  <a:lnTo>
                    <a:pt x="764" y="60"/>
                  </a:lnTo>
                  <a:lnTo>
                    <a:pt x="766" y="60"/>
                  </a:lnTo>
                  <a:lnTo>
                    <a:pt x="768" y="59"/>
                  </a:lnTo>
                  <a:lnTo>
                    <a:pt x="770" y="59"/>
                  </a:lnTo>
                  <a:lnTo>
                    <a:pt x="772" y="59"/>
                  </a:lnTo>
                  <a:lnTo>
                    <a:pt x="774" y="58"/>
                  </a:lnTo>
                  <a:lnTo>
                    <a:pt x="776" y="58"/>
                  </a:lnTo>
                  <a:lnTo>
                    <a:pt x="778" y="57"/>
                  </a:lnTo>
                  <a:lnTo>
                    <a:pt x="780" y="57"/>
                  </a:lnTo>
                  <a:lnTo>
                    <a:pt x="782" y="56"/>
                  </a:lnTo>
                  <a:lnTo>
                    <a:pt x="784" y="56"/>
                  </a:lnTo>
                  <a:lnTo>
                    <a:pt x="786" y="55"/>
                  </a:lnTo>
                  <a:lnTo>
                    <a:pt x="788" y="55"/>
                  </a:lnTo>
                  <a:lnTo>
                    <a:pt x="790" y="54"/>
                  </a:lnTo>
                  <a:lnTo>
                    <a:pt x="792" y="54"/>
                  </a:lnTo>
                  <a:lnTo>
                    <a:pt x="794" y="53"/>
                  </a:lnTo>
                  <a:lnTo>
                    <a:pt x="796" y="53"/>
                  </a:lnTo>
                  <a:lnTo>
                    <a:pt x="798" y="52"/>
                  </a:lnTo>
                  <a:lnTo>
                    <a:pt x="800" y="52"/>
                  </a:lnTo>
                  <a:lnTo>
                    <a:pt x="802" y="51"/>
                  </a:lnTo>
                  <a:lnTo>
                    <a:pt x="804" y="51"/>
                  </a:lnTo>
                  <a:lnTo>
                    <a:pt x="806" y="51"/>
                  </a:lnTo>
                  <a:lnTo>
                    <a:pt x="808" y="50"/>
                  </a:lnTo>
                  <a:lnTo>
                    <a:pt x="810" y="50"/>
                  </a:lnTo>
                  <a:lnTo>
                    <a:pt x="812" y="49"/>
                  </a:lnTo>
                  <a:lnTo>
                    <a:pt x="814" y="49"/>
                  </a:lnTo>
                  <a:lnTo>
                    <a:pt x="816" y="48"/>
                  </a:lnTo>
                  <a:lnTo>
                    <a:pt x="818" y="48"/>
                  </a:lnTo>
                  <a:lnTo>
                    <a:pt x="820" y="47"/>
                  </a:lnTo>
                  <a:lnTo>
                    <a:pt x="822" y="47"/>
                  </a:lnTo>
                  <a:lnTo>
                    <a:pt x="824" y="46"/>
                  </a:lnTo>
                  <a:lnTo>
                    <a:pt x="826" y="46"/>
                  </a:lnTo>
                  <a:lnTo>
                    <a:pt x="828" y="45"/>
                  </a:lnTo>
                  <a:lnTo>
                    <a:pt x="830" y="45"/>
                  </a:lnTo>
                  <a:lnTo>
                    <a:pt x="832" y="44"/>
                  </a:lnTo>
                  <a:lnTo>
                    <a:pt x="834" y="44"/>
                  </a:lnTo>
                  <a:lnTo>
                    <a:pt x="836" y="43"/>
                  </a:lnTo>
                  <a:lnTo>
                    <a:pt x="838" y="43"/>
                  </a:lnTo>
                  <a:lnTo>
                    <a:pt x="840" y="42"/>
                  </a:lnTo>
                  <a:lnTo>
                    <a:pt x="842" y="42"/>
                  </a:lnTo>
                  <a:lnTo>
                    <a:pt x="844" y="42"/>
                  </a:lnTo>
                  <a:lnTo>
                    <a:pt x="846" y="41"/>
                  </a:lnTo>
                  <a:lnTo>
                    <a:pt x="848" y="41"/>
                  </a:lnTo>
                  <a:lnTo>
                    <a:pt x="850" y="40"/>
                  </a:lnTo>
                  <a:lnTo>
                    <a:pt x="852" y="40"/>
                  </a:lnTo>
                  <a:lnTo>
                    <a:pt x="854" y="39"/>
                  </a:lnTo>
                  <a:lnTo>
                    <a:pt x="856" y="39"/>
                  </a:lnTo>
                  <a:lnTo>
                    <a:pt x="858" y="38"/>
                  </a:lnTo>
                  <a:lnTo>
                    <a:pt x="860" y="38"/>
                  </a:lnTo>
                  <a:lnTo>
                    <a:pt x="862" y="37"/>
                  </a:lnTo>
                  <a:lnTo>
                    <a:pt x="864" y="37"/>
                  </a:lnTo>
                  <a:lnTo>
                    <a:pt x="866" y="36"/>
                  </a:lnTo>
                  <a:lnTo>
                    <a:pt x="868" y="36"/>
                  </a:lnTo>
                  <a:lnTo>
                    <a:pt x="870" y="35"/>
                  </a:lnTo>
                  <a:lnTo>
                    <a:pt x="872" y="35"/>
                  </a:lnTo>
                  <a:lnTo>
                    <a:pt x="874" y="34"/>
                  </a:lnTo>
                  <a:lnTo>
                    <a:pt x="876" y="34"/>
                  </a:lnTo>
                  <a:lnTo>
                    <a:pt x="878" y="34"/>
                  </a:lnTo>
                  <a:lnTo>
                    <a:pt x="880" y="33"/>
                  </a:lnTo>
                  <a:lnTo>
                    <a:pt x="882" y="33"/>
                  </a:lnTo>
                  <a:lnTo>
                    <a:pt x="884" y="32"/>
                  </a:lnTo>
                  <a:lnTo>
                    <a:pt x="886" y="32"/>
                  </a:lnTo>
                  <a:lnTo>
                    <a:pt x="888" y="31"/>
                  </a:lnTo>
                  <a:lnTo>
                    <a:pt x="890" y="31"/>
                  </a:lnTo>
                  <a:lnTo>
                    <a:pt x="892" y="30"/>
                  </a:lnTo>
                  <a:lnTo>
                    <a:pt x="894" y="30"/>
                  </a:lnTo>
                  <a:lnTo>
                    <a:pt x="896" y="29"/>
                  </a:lnTo>
                  <a:lnTo>
                    <a:pt x="898" y="29"/>
                  </a:lnTo>
                  <a:lnTo>
                    <a:pt x="900" y="28"/>
                  </a:lnTo>
                  <a:lnTo>
                    <a:pt x="902" y="28"/>
                  </a:lnTo>
                  <a:lnTo>
                    <a:pt x="904" y="27"/>
                  </a:lnTo>
                  <a:lnTo>
                    <a:pt x="906" y="27"/>
                  </a:lnTo>
                  <a:lnTo>
                    <a:pt x="908" y="26"/>
                  </a:lnTo>
                  <a:lnTo>
                    <a:pt x="910" y="26"/>
                  </a:lnTo>
                  <a:lnTo>
                    <a:pt x="912" y="26"/>
                  </a:lnTo>
                  <a:lnTo>
                    <a:pt x="914" y="25"/>
                  </a:lnTo>
                  <a:lnTo>
                    <a:pt x="916" y="25"/>
                  </a:lnTo>
                  <a:lnTo>
                    <a:pt x="918" y="24"/>
                  </a:lnTo>
                  <a:lnTo>
                    <a:pt x="920" y="24"/>
                  </a:lnTo>
                  <a:lnTo>
                    <a:pt x="922" y="23"/>
                  </a:lnTo>
                  <a:lnTo>
                    <a:pt x="924" y="23"/>
                  </a:lnTo>
                  <a:lnTo>
                    <a:pt x="926" y="22"/>
                  </a:lnTo>
                  <a:lnTo>
                    <a:pt x="928" y="22"/>
                  </a:lnTo>
                  <a:lnTo>
                    <a:pt x="930" y="21"/>
                  </a:lnTo>
                  <a:lnTo>
                    <a:pt x="932" y="21"/>
                  </a:lnTo>
                  <a:lnTo>
                    <a:pt x="934" y="20"/>
                  </a:lnTo>
                  <a:lnTo>
                    <a:pt x="936" y="20"/>
                  </a:lnTo>
                  <a:lnTo>
                    <a:pt x="938" y="19"/>
                  </a:lnTo>
                  <a:lnTo>
                    <a:pt x="940" y="19"/>
                  </a:lnTo>
                  <a:lnTo>
                    <a:pt x="942" y="18"/>
                  </a:lnTo>
                  <a:lnTo>
                    <a:pt x="944" y="18"/>
                  </a:lnTo>
                  <a:lnTo>
                    <a:pt x="946" y="17"/>
                  </a:lnTo>
                  <a:lnTo>
                    <a:pt x="948" y="17"/>
                  </a:lnTo>
                  <a:lnTo>
                    <a:pt x="950" y="17"/>
                  </a:lnTo>
                  <a:lnTo>
                    <a:pt x="952" y="16"/>
                  </a:lnTo>
                  <a:lnTo>
                    <a:pt x="954" y="16"/>
                  </a:lnTo>
                  <a:lnTo>
                    <a:pt x="956" y="15"/>
                  </a:lnTo>
                  <a:lnTo>
                    <a:pt x="958" y="15"/>
                  </a:lnTo>
                  <a:lnTo>
                    <a:pt x="960" y="14"/>
                  </a:lnTo>
                  <a:lnTo>
                    <a:pt x="962" y="14"/>
                  </a:lnTo>
                  <a:lnTo>
                    <a:pt x="964" y="13"/>
                  </a:lnTo>
                  <a:lnTo>
                    <a:pt x="966" y="13"/>
                  </a:lnTo>
                  <a:lnTo>
                    <a:pt x="968" y="12"/>
                  </a:lnTo>
                  <a:lnTo>
                    <a:pt x="970" y="12"/>
                  </a:lnTo>
                  <a:lnTo>
                    <a:pt x="972" y="11"/>
                  </a:lnTo>
                  <a:lnTo>
                    <a:pt x="974" y="11"/>
                  </a:lnTo>
                  <a:lnTo>
                    <a:pt x="976" y="10"/>
                  </a:lnTo>
                  <a:lnTo>
                    <a:pt x="978" y="10"/>
                  </a:lnTo>
                  <a:lnTo>
                    <a:pt x="980" y="9"/>
                  </a:lnTo>
                  <a:lnTo>
                    <a:pt x="982" y="9"/>
                  </a:lnTo>
                  <a:lnTo>
                    <a:pt x="984" y="9"/>
                  </a:lnTo>
                  <a:lnTo>
                    <a:pt x="986" y="8"/>
                  </a:lnTo>
                  <a:lnTo>
                    <a:pt x="988" y="8"/>
                  </a:lnTo>
                  <a:lnTo>
                    <a:pt x="990" y="7"/>
                  </a:lnTo>
                  <a:lnTo>
                    <a:pt x="992" y="7"/>
                  </a:lnTo>
                  <a:lnTo>
                    <a:pt x="994" y="6"/>
                  </a:lnTo>
                  <a:lnTo>
                    <a:pt x="996" y="6"/>
                  </a:lnTo>
                  <a:lnTo>
                    <a:pt x="998" y="5"/>
                  </a:lnTo>
                  <a:lnTo>
                    <a:pt x="1000" y="5"/>
                  </a:lnTo>
                  <a:lnTo>
                    <a:pt x="1002" y="4"/>
                  </a:lnTo>
                  <a:lnTo>
                    <a:pt x="1004" y="4"/>
                  </a:lnTo>
                  <a:lnTo>
                    <a:pt x="1006" y="3"/>
                  </a:lnTo>
                  <a:lnTo>
                    <a:pt x="1008" y="3"/>
                  </a:lnTo>
                  <a:lnTo>
                    <a:pt x="1010" y="2"/>
                  </a:lnTo>
                  <a:lnTo>
                    <a:pt x="1012" y="2"/>
                  </a:lnTo>
                  <a:lnTo>
                    <a:pt x="1014" y="1"/>
                  </a:lnTo>
                  <a:lnTo>
                    <a:pt x="1016" y="1"/>
                  </a:lnTo>
                  <a:lnTo>
                    <a:pt x="1018" y="1"/>
                  </a:lnTo>
                  <a:lnTo>
                    <a:pt x="1020" y="0"/>
                  </a:lnTo>
                  <a:lnTo>
                    <a:pt x="1021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532" name="Rectangle 80">
              <a:extLst>
                <a:ext uri="{FF2B5EF4-FFF2-40B4-BE49-F238E27FC236}">
                  <a16:creationId xmlns:a16="http://schemas.microsoft.com/office/drawing/2014/main" id="{C925BF87-9203-4A48-B046-A5C8C7C7F9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4" y="902"/>
              <a:ext cx="990" cy="1121"/>
            </a:xfrm>
            <a:prstGeom prst="rect">
              <a:avLst/>
            </a:prstGeom>
            <a:noFill/>
            <a:ln w="2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Calibri" panose="020F0502020204030204" pitchFamily="34" charset="0"/>
              </a:endParaRPr>
            </a:p>
          </p:txBody>
        </p:sp>
      </p:grpSp>
      <p:sp>
        <p:nvSpPr>
          <p:cNvPr id="29702" name="TextBox 83">
            <a:extLst>
              <a:ext uri="{FF2B5EF4-FFF2-40B4-BE49-F238E27FC236}">
                <a16:creationId xmlns:a16="http://schemas.microsoft.com/office/drawing/2014/main" id="{06C7730B-1B02-414D-9981-3AC95757A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588" y="2084388"/>
            <a:ext cx="58150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Calibri" panose="020F0502020204030204" pitchFamily="34" charset="0"/>
              </a:rPr>
              <a:t>Lines have the </a:t>
            </a:r>
            <a:r>
              <a:rPr lang="en-CA" altLang="en-US" sz="2100" b="1">
                <a:solidFill>
                  <a:srgbClr val="FF0000"/>
                </a:solidFill>
                <a:latin typeface="Calibri" panose="020F0502020204030204" pitchFamily="34" charset="0"/>
              </a:rPr>
              <a:t>same slope</a:t>
            </a:r>
            <a:r>
              <a:rPr lang="en-CA" altLang="en-US" sz="2100">
                <a:latin typeface="Calibri" panose="020F0502020204030204" pitchFamily="34" charset="0"/>
              </a:rPr>
              <a:t> but </a:t>
            </a:r>
            <a:r>
              <a:rPr lang="en-CA" altLang="en-US" sz="2100" b="1">
                <a:solidFill>
                  <a:srgbClr val="FF0000"/>
                </a:solidFill>
                <a:latin typeface="Calibri" panose="020F0502020204030204" pitchFamily="34" charset="0"/>
              </a:rPr>
              <a:t>different y-intercept</a:t>
            </a:r>
          </a:p>
        </p:txBody>
      </p:sp>
      <p:sp>
        <p:nvSpPr>
          <p:cNvPr id="29703" name="TextBox 84">
            <a:extLst>
              <a:ext uri="{FF2B5EF4-FFF2-40B4-BE49-F238E27FC236}">
                <a16:creationId xmlns:a16="http://schemas.microsoft.com/office/drawing/2014/main" id="{1E855350-50A0-4E6B-902A-4F9C7C08B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1268413"/>
            <a:ext cx="298926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solidFill>
                  <a:srgbClr val="FF0000"/>
                </a:solidFill>
                <a:latin typeface="Calibri" panose="020F0502020204030204" pitchFamily="34" charset="0"/>
              </a:rPr>
              <a:t>(System is Inconsistent)</a:t>
            </a:r>
          </a:p>
        </p:txBody>
      </p:sp>
      <p:sp>
        <p:nvSpPr>
          <p:cNvPr id="29704" name="TextBox 85">
            <a:extLst>
              <a:ext uri="{FF2B5EF4-FFF2-40B4-BE49-F238E27FC236}">
                <a16:creationId xmlns:a16="http://schemas.microsoft.com/office/drawing/2014/main" id="{6DCF9F38-9B15-4CA5-BDDD-A08414201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3143250"/>
            <a:ext cx="2411412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solidFill>
                  <a:srgbClr val="FF0000"/>
                </a:solidFill>
                <a:latin typeface="Calibri" panose="020F0502020204030204" pitchFamily="34" charset="0"/>
              </a:rPr>
              <a:t>2.  </a:t>
            </a:r>
            <a:r>
              <a:rPr lang="en-CA" altLang="en-US" sz="2300" b="1">
                <a:solidFill>
                  <a:srgbClr val="FF0000"/>
                </a:solidFill>
                <a:latin typeface="Calibri" panose="020F0502020204030204" pitchFamily="34" charset="0"/>
              </a:rPr>
              <a:t>ONE SOLUTION</a:t>
            </a:r>
          </a:p>
        </p:txBody>
      </p:sp>
      <p:sp>
        <p:nvSpPr>
          <p:cNvPr id="29705" name="TextBox 86">
            <a:extLst>
              <a:ext uri="{FF2B5EF4-FFF2-40B4-BE49-F238E27FC236}">
                <a16:creationId xmlns:a16="http://schemas.microsoft.com/office/drawing/2014/main" id="{39912AF2-DA27-4585-B8E3-B33EE8C5B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3576638"/>
            <a:ext cx="32146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Calibri" panose="020F0502020204030204" pitchFamily="34" charset="0"/>
              </a:rPr>
              <a:t>Lines intersect at ONE point</a:t>
            </a:r>
          </a:p>
        </p:txBody>
      </p:sp>
      <p:sp>
        <p:nvSpPr>
          <p:cNvPr id="29706" name="TextBox 87">
            <a:extLst>
              <a:ext uri="{FF2B5EF4-FFF2-40B4-BE49-F238E27FC236}">
                <a16:creationId xmlns:a16="http://schemas.microsoft.com/office/drawing/2014/main" id="{8F6801FA-6C0C-4DE8-BA44-BA9B0FE9C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" y="4013200"/>
            <a:ext cx="31496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Calibri" panose="020F0502020204030204" pitchFamily="34" charset="0"/>
              </a:rPr>
              <a:t>Lines have </a:t>
            </a:r>
            <a:r>
              <a:rPr lang="en-CA" altLang="en-US" sz="2100" b="1">
                <a:solidFill>
                  <a:srgbClr val="FF0000"/>
                </a:solidFill>
                <a:latin typeface="Calibri" panose="020F0502020204030204" pitchFamily="34" charset="0"/>
              </a:rPr>
              <a:t>Different slopes</a:t>
            </a:r>
          </a:p>
        </p:txBody>
      </p:sp>
      <p:sp>
        <p:nvSpPr>
          <p:cNvPr id="29707" name="TextBox 88">
            <a:extLst>
              <a:ext uri="{FF2B5EF4-FFF2-40B4-BE49-F238E27FC236}">
                <a16:creationId xmlns:a16="http://schemas.microsoft.com/office/drawing/2014/main" id="{CE5588C6-D269-4827-B48C-DA4883F1F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438" y="3143250"/>
            <a:ext cx="27940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solidFill>
                  <a:srgbClr val="FF0000"/>
                </a:solidFill>
                <a:latin typeface="Calibri" panose="020F0502020204030204" pitchFamily="34" charset="0"/>
              </a:rPr>
              <a:t>(System is Consistent)</a:t>
            </a:r>
          </a:p>
        </p:txBody>
      </p:sp>
      <p:grpSp>
        <p:nvGrpSpPr>
          <p:cNvPr id="3" name="Group 84">
            <a:extLst>
              <a:ext uri="{FF2B5EF4-FFF2-40B4-BE49-F238E27FC236}">
                <a16:creationId xmlns:a16="http://schemas.microsoft.com/office/drawing/2014/main" id="{4AB84AA7-BB06-47ED-BC8F-3E521CFA247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70688" y="3071813"/>
            <a:ext cx="2087562" cy="1503362"/>
            <a:chOff x="-192" y="1620"/>
            <a:chExt cx="1938" cy="1395"/>
          </a:xfrm>
        </p:grpSpPr>
        <p:sp>
          <p:nvSpPr>
            <p:cNvPr id="13394" name="AutoShape 83">
              <a:extLst>
                <a:ext uri="{FF2B5EF4-FFF2-40B4-BE49-F238E27FC236}">
                  <a16:creationId xmlns:a16="http://schemas.microsoft.com/office/drawing/2014/main" id="{350CE40D-FF3C-40E2-9D25-2D9C46083DA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92" y="1620"/>
              <a:ext cx="1938" cy="1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5" name="Rectangle 85">
              <a:extLst>
                <a:ext uri="{FF2B5EF4-FFF2-40B4-BE49-F238E27FC236}">
                  <a16:creationId xmlns:a16="http://schemas.microsoft.com/office/drawing/2014/main" id="{75377B31-03C3-463E-A945-B76D6F56D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" y="1623"/>
              <a:ext cx="1934" cy="1389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Calibri" panose="020F0502020204030204" pitchFamily="34" charset="0"/>
              </a:endParaRPr>
            </a:p>
          </p:txBody>
        </p:sp>
        <p:sp>
          <p:nvSpPr>
            <p:cNvPr id="13396" name="Line 86">
              <a:extLst>
                <a:ext uri="{FF2B5EF4-FFF2-40B4-BE49-F238E27FC236}">
                  <a16:creationId xmlns:a16="http://schemas.microsoft.com/office/drawing/2014/main" id="{BC6CA444-7BD6-4D00-9C1B-F8D9FB4E90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7" name="Line 87">
              <a:extLst>
                <a:ext uri="{FF2B5EF4-FFF2-40B4-BE49-F238E27FC236}">
                  <a16:creationId xmlns:a16="http://schemas.microsoft.com/office/drawing/2014/main" id="{3D7ECD53-4789-4AB1-8A3E-F9A381BDF8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8" name="Line 88">
              <a:extLst>
                <a:ext uri="{FF2B5EF4-FFF2-40B4-BE49-F238E27FC236}">
                  <a16:creationId xmlns:a16="http://schemas.microsoft.com/office/drawing/2014/main" id="{A8EB3836-DCED-4984-9E50-8DFEDB02D4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9" name="Line 89">
              <a:extLst>
                <a:ext uri="{FF2B5EF4-FFF2-40B4-BE49-F238E27FC236}">
                  <a16:creationId xmlns:a16="http://schemas.microsoft.com/office/drawing/2014/main" id="{E774152A-FC8C-4EA8-B3A9-186A2877CA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8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0" name="Line 90">
              <a:extLst>
                <a:ext uri="{FF2B5EF4-FFF2-40B4-BE49-F238E27FC236}">
                  <a16:creationId xmlns:a16="http://schemas.microsoft.com/office/drawing/2014/main" id="{11547B9B-9D84-4D5C-B483-994E980C1A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1" name="Line 91">
              <a:extLst>
                <a:ext uri="{FF2B5EF4-FFF2-40B4-BE49-F238E27FC236}">
                  <a16:creationId xmlns:a16="http://schemas.microsoft.com/office/drawing/2014/main" id="{1FF7C440-82EE-4DE1-9D71-EA8F365C01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2" name="Line 92">
              <a:extLst>
                <a:ext uri="{FF2B5EF4-FFF2-40B4-BE49-F238E27FC236}">
                  <a16:creationId xmlns:a16="http://schemas.microsoft.com/office/drawing/2014/main" id="{7183E85F-BA21-410E-87F1-0BF89103A5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3" name="Line 93">
              <a:extLst>
                <a:ext uri="{FF2B5EF4-FFF2-40B4-BE49-F238E27FC236}">
                  <a16:creationId xmlns:a16="http://schemas.microsoft.com/office/drawing/2014/main" id="{603D0921-F11D-4987-9F62-2EEE005F46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4" name="Line 94">
              <a:extLst>
                <a:ext uri="{FF2B5EF4-FFF2-40B4-BE49-F238E27FC236}">
                  <a16:creationId xmlns:a16="http://schemas.microsoft.com/office/drawing/2014/main" id="{A68151E1-E4CE-4BD5-9901-290B0CCFFC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8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5" name="Line 95">
              <a:extLst>
                <a:ext uri="{FF2B5EF4-FFF2-40B4-BE49-F238E27FC236}">
                  <a16:creationId xmlns:a16="http://schemas.microsoft.com/office/drawing/2014/main" id="{BAAFB169-0684-487C-B089-02205FA810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0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6" name="Line 96">
              <a:extLst>
                <a:ext uri="{FF2B5EF4-FFF2-40B4-BE49-F238E27FC236}">
                  <a16:creationId xmlns:a16="http://schemas.microsoft.com/office/drawing/2014/main" id="{72B3676A-7976-4921-B1A4-398996339B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61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7" name="Line 97">
              <a:extLst>
                <a:ext uri="{FF2B5EF4-FFF2-40B4-BE49-F238E27FC236}">
                  <a16:creationId xmlns:a16="http://schemas.microsoft.com/office/drawing/2014/main" id="{99DF53DF-4F44-4C70-BBEF-9B41B182F7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63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8" name="Line 98">
              <a:extLst>
                <a:ext uri="{FF2B5EF4-FFF2-40B4-BE49-F238E27FC236}">
                  <a16:creationId xmlns:a16="http://schemas.microsoft.com/office/drawing/2014/main" id="{2961CCAE-6205-4195-8573-9A5503B8DB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54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09" name="Line 99">
              <a:extLst>
                <a:ext uri="{FF2B5EF4-FFF2-40B4-BE49-F238E27FC236}">
                  <a16:creationId xmlns:a16="http://schemas.microsoft.com/office/drawing/2014/main" id="{3AFC389B-1691-436D-B372-CD036338CD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56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10" name="Line 100">
              <a:extLst>
                <a:ext uri="{FF2B5EF4-FFF2-40B4-BE49-F238E27FC236}">
                  <a16:creationId xmlns:a16="http://schemas.microsoft.com/office/drawing/2014/main" id="{33CAD6D3-E49F-4B01-9D79-02526B1FF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47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11" name="Line 101">
              <a:extLst>
                <a:ext uri="{FF2B5EF4-FFF2-40B4-BE49-F238E27FC236}">
                  <a16:creationId xmlns:a16="http://schemas.microsoft.com/office/drawing/2014/main" id="{F3BA4D60-64AD-467D-B92D-D717D91D3A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49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12" name="Line 102">
              <a:extLst>
                <a:ext uri="{FF2B5EF4-FFF2-40B4-BE49-F238E27FC236}">
                  <a16:creationId xmlns:a16="http://schemas.microsoft.com/office/drawing/2014/main" id="{C27CCA7F-1B96-46E7-B3DD-774EC4E012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546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13" name="Line 103">
              <a:extLst>
                <a:ext uri="{FF2B5EF4-FFF2-40B4-BE49-F238E27FC236}">
                  <a16:creationId xmlns:a16="http://schemas.microsoft.com/office/drawing/2014/main" id="{FDC625C9-8610-4927-ACB3-DC45D58000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549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14" name="Line 104">
              <a:extLst>
                <a:ext uri="{FF2B5EF4-FFF2-40B4-BE49-F238E27FC236}">
                  <a16:creationId xmlns:a16="http://schemas.microsoft.com/office/drawing/2014/main" id="{4B232192-0F0E-4570-80D5-910C4E06D3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313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15" name="Line 105">
              <a:extLst>
                <a:ext uri="{FF2B5EF4-FFF2-40B4-BE49-F238E27FC236}">
                  <a16:creationId xmlns:a16="http://schemas.microsoft.com/office/drawing/2014/main" id="{DD003A78-6982-4D22-840D-8B4B6B7A54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316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16" name="Line 106">
              <a:extLst>
                <a:ext uri="{FF2B5EF4-FFF2-40B4-BE49-F238E27FC236}">
                  <a16:creationId xmlns:a16="http://schemas.microsoft.com/office/drawing/2014/main" id="{E18867E8-E7D2-4162-B1EB-40947044B5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083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17" name="Line 107">
              <a:extLst>
                <a:ext uri="{FF2B5EF4-FFF2-40B4-BE49-F238E27FC236}">
                  <a16:creationId xmlns:a16="http://schemas.microsoft.com/office/drawing/2014/main" id="{4C01FF2D-6A35-4EA1-9969-85E9DE493F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086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18" name="Line 108">
              <a:extLst>
                <a:ext uri="{FF2B5EF4-FFF2-40B4-BE49-F238E27FC236}">
                  <a16:creationId xmlns:a16="http://schemas.microsoft.com/office/drawing/2014/main" id="{56900D43-CF6D-4C14-ADB3-F3A2D58AB6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1853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19" name="Line 109">
              <a:extLst>
                <a:ext uri="{FF2B5EF4-FFF2-40B4-BE49-F238E27FC236}">
                  <a16:creationId xmlns:a16="http://schemas.microsoft.com/office/drawing/2014/main" id="{9C1F9470-DA98-483B-8670-3DC7024C66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1856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20" name="Line 110">
              <a:extLst>
                <a:ext uri="{FF2B5EF4-FFF2-40B4-BE49-F238E27FC236}">
                  <a16:creationId xmlns:a16="http://schemas.microsoft.com/office/drawing/2014/main" id="{02BDEEFA-F137-4B1E-B245-086176A89B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773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21" name="Line 111">
              <a:extLst>
                <a:ext uri="{FF2B5EF4-FFF2-40B4-BE49-F238E27FC236}">
                  <a16:creationId xmlns:a16="http://schemas.microsoft.com/office/drawing/2014/main" id="{34F9BDC1-AF71-4E2F-9687-74B99AB6FC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776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22" name="Line 112">
              <a:extLst>
                <a:ext uri="{FF2B5EF4-FFF2-40B4-BE49-F238E27FC236}">
                  <a16:creationId xmlns:a16="http://schemas.microsoft.com/office/drawing/2014/main" id="{F686AA1B-BE00-487F-B35E-D66CDB6815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779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23" name="Line 113">
              <a:extLst>
                <a:ext uri="{FF2B5EF4-FFF2-40B4-BE49-F238E27FC236}">
                  <a16:creationId xmlns:a16="http://schemas.microsoft.com/office/drawing/2014/main" id="{5A3BF048-E228-4B8F-9915-8480D0BE7E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782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24" name="Rectangle 114">
              <a:extLst>
                <a:ext uri="{FF2B5EF4-FFF2-40B4-BE49-F238E27FC236}">
                  <a16:creationId xmlns:a16="http://schemas.microsoft.com/office/drawing/2014/main" id="{706D1A19-1103-46E0-A7CA-50C7C7C02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7" y="2687"/>
              <a:ext cx="3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25" name="Freeform 115">
              <a:extLst>
                <a:ext uri="{FF2B5EF4-FFF2-40B4-BE49-F238E27FC236}">
                  <a16:creationId xmlns:a16="http://schemas.microsoft.com/office/drawing/2014/main" id="{85340B05-3E19-457F-AFD7-768F1678E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3" y="2753"/>
              <a:ext cx="17" cy="52"/>
            </a:xfrm>
            <a:custGeom>
              <a:avLst/>
              <a:gdLst>
                <a:gd name="T0" fmla="*/ 0 w 17"/>
                <a:gd name="T1" fmla="*/ 0 h 52"/>
                <a:gd name="T2" fmla="*/ 17 w 17"/>
                <a:gd name="T3" fmla="*/ 26 h 52"/>
                <a:gd name="T4" fmla="*/ 0 w 17"/>
                <a:gd name="T5" fmla="*/ 52 h 52"/>
                <a:gd name="T6" fmla="*/ 0 w 17"/>
                <a:gd name="T7" fmla="*/ 0 h 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52"/>
                <a:gd name="T14" fmla="*/ 17 w 17"/>
                <a:gd name="T15" fmla="*/ 52 h 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52">
                  <a:moveTo>
                    <a:pt x="0" y="0"/>
                  </a:moveTo>
                  <a:lnTo>
                    <a:pt x="17" y="26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426" name="Line 116">
              <a:extLst>
                <a:ext uri="{FF2B5EF4-FFF2-40B4-BE49-F238E27FC236}">
                  <a16:creationId xmlns:a16="http://schemas.microsoft.com/office/drawing/2014/main" id="{80F4AC57-8C58-49F3-AB49-C1E750457B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3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27" name="Line 117">
              <a:extLst>
                <a:ext uri="{FF2B5EF4-FFF2-40B4-BE49-F238E27FC236}">
                  <a16:creationId xmlns:a16="http://schemas.microsoft.com/office/drawing/2014/main" id="{95494E42-C355-4AF9-92E9-AB8148C798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5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28" name="Line 118">
              <a:extLst>
                <a:ext uri="{FF2B5EF4-FFF2-40B4-BE49-F238E27FC236}">
                  <a16:creationId xmlns:a16="http://schemas.microsoft.com/office/drawing/2014/main" id="{5B88DAAA-5776-4768-BC3D-BEBF3BBC89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7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29" name="Line 119">
              <a:extLst>
                <a:ext uri="{FF2B5EF4-FFF2-40B4-BE49-F238E27FC236}">
                  <a16:creationId xmlns:a16="http://schemas.microsoft.com/office/drawing/2014/main" id="{E699D3CF-0F41-4305-B0D4-F52EDEBA0A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9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30" name="Rectangle 120">
              <a:extLst>
                <a:ext uri="{FF2B5EF4-FFF2-40B4-BE49-F238E27FC236}">
                  <a16:creationId xmlns:a16="http://schemas.microsoft.com/office/drawing/2014/main" id="{5C660847-1AC9-476F-92DB-496CFE7D5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" y="1617"/>
              <a:ext cx="3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31" name="Freeform 121">
              <a:extLst>
                <a:ext uri="{FF2B5EF4-FFF2-40B4-BE49-F238E27FC236}">
                  <a16:creationId xmlns:a16="http://schemas.microsoft.com/office/drawing/2014/main" id="{ED31A7C8-FC91-4945-A487-F6419ABE3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" y="1626"/>
              <a:ext cx="34" cy="26"/>
            </a:xfrm>
            <a:custGeom>
              <a:avLst/>
              <a:gdLst>
                <a:gd name="T0" fmla="*/ 0 w 34"/>
                <a:gd name="T1" fmla="*/ 26 h 26"/>
                <a:gd name="T2" fmla="*/ 17 w 34"/>
                <a:gd name="T3" fmla="*/ 0 h 26"/>
                <a:gd name="T4" fmla="*/ 34 w 34"/>
                <a:gd name="T5" fmla="*/ 26 h 26"/>
                <a:gd name="T6" fmla="*/ 0 w 34"/>
                <a:gd name="T7" fmla="*/ 26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26"/>
                <a:gd name="T14" fmla="*/ 34 w 34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26">
                  <a:moveTo>
                    <a:pt x="0" y="26"/>
                  </a:moveTo>
                  <a:lnTo>
                    <a:pt x="17" y="0"/>
                  </a:lnTo>
                  <a:lnTo>
                    <a:pt x="34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432" name="Rectangle 122">
              <a:extLst>
                <a:ext uri="{FF2B5EF4-FFF2-40B4-BE49-F238E27FC236}">
                  <a16:creationId xmlns:a16="http://schemas.microsoft.com/office/drawing/2014/main" id="{B3A2E27A-A1B1-4C2C-A1EC-71D6B0E1D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" y="1623"/>
              <a:ext cx="1934" cy="1389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Calibri" panose="020F0502020204030204" pitchFamily="34" charset="0"/>
              </a:endParaRPr>
            </a:p>
          </p:txBody>
        </p:sp>
        <p:sp>
          <p:nvSpPr>
            <p:cNvPr id="13433" name="Line 123">
              <a:extLst>
                <a:ext uri="{FF2B5EF4-FFF2-40B4-BE49-F238E27FC236}">
                  <a16:creationId xmlns:a16="http://schemas.microsoft.com/office/drawing/2014/main" id="{242C33B0-BFC2-4FF4-9E3F-D7B7C8A741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34" name="Rectangle 124">
              <a:extLst>
                <a:ext uri="{FF2B5EF4-FFF2-40B4-BE49-F238E27FC236}">
                  <a16:creationId xmlns:a16="http://schemas.microsoft.com/office/drawing/2014/main" id="{15553A9B-752A-4EC5-942D-2C8AD2CD4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4" y="2796"/>
              <a:ext cx="57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-4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35" name="Line 125">
              <a:extLst>
                <a:ext uri="{FF2B5EF4-FFF2-40B4-BE49-F238E27FC236}">
                  <a16:creationId xmlns:a16="http://schemas.microsoft.com/office/drawing/2014/main" id="{D5F255B2-DEF0-456D-ACAD-F0B7C1A257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36" name="Rectangle 126">
              <a:extLst>
                <a:ext uri="{FF2B5EF4-FFF2-40B4-BE49-F238E27FC236}">
                  <a16:creationId xmlns:a16="http://schemas.microsoft.com/office/drawing/2014/main" id="{08EED226-D6C2-4313-93C9-779AE924B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2796"/>
              <a:ext cx="57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-3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37" name="Line 127">
              <a:extLst>
                <a:ext uri="{FF2B5EF4-FFF2-40B4-BE49-F238E27FC236}">
                  <a16:creationId xmlns:a16="http://schemas.microsoft.com/office/drawing/2014/main" id="{E78145D3-0492-488C-9D80-1F9EF97E8A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38" name="Rectangle 128">
              <a:extLst>
                <a:ext uri="{FF2B5EF4-FFF2-40B4-BE49-F238E27FC236}">
                  <a16:creationId xmlns:a16="http://schemas.microsoft.com/office/drawing/2014/main" id="{3C5B713B-E111-4C0B-88E2-F7A0C12B0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" y="2796"/>
              <a:ext cx="57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-2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39" name="Line 129">
              <a:extLst>
                <a:ext uri="{FF2B5EF4-FFF2-40B4-BE49-F238E27FC236}">
                  <a16:creationId xmlns:a16="http://schemas.microsoft.com/office/drawing/2014/main" id="{9A58A681-B075-4E16-8F41-DA78D8E5D8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4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40" name="Rectangle 130">
              <a:extLst>
                <a:ext uri="{FF2B5EF4-FFF2-40B4-BE49-F238E27FC236}">
                  <a16:creationId xmlns:a16="http://schemas.microsoft.com/office/drawing/2014/main" id="{5EB6A7CD-BA4B-4F5E-921C-F6E909AF7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2796"/>
              <a:ext cx="57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-1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41" name="Rectangle 131">
              <a:extLst>
                <a:ext uri="{FF2B5EF4-FFF2-40B4-BE49-F238E27FC236}">
                  <a16:creationId xmlns:a16="http://schemas.microsoft.com/office/drawing/2014/main" id="{164703E2-83AC-49ED-87A9-B4071B4B1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" y="2796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0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42" name="Line 132">
              <a:extLst>
                <a:ext uri="{FF2B5EF4-FFF2-40B4-BE49-F238E27FC236}">
                  <a16:creationId xmlns:a16="http://schemas.microsoft.com/office/drawing/2014/main" id="{A5934BC5-ECBE-45C6-AC30-352209425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0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43" name="Rectangle 133">
              <a:extLst>
                <a:ext uri="{FF2B5EF4-FFF2-40B4-BE49-F238E27FC236}">
                  <a16:creationId xmlns:a16="http://schemas.microsoft.com/office/drawing/2014/main" id="{AB2BFFAD-E362-45E1-B5E1-1BBEB44CF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" y="2796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1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44" name="Line 134">
              <a:extLst>
                <a:ext uri="{FF2B5EF4-FFF2-40B4-BE49-F238E27FC236}">
                  <a16:creationId xmlns:a16="http://schemas.microsoft.com/office/drawing/2014/main" id="{E6456D1A-DFF1-4DD5-815A-E033B2A7D4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3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45" name="Rectangle 135">
              <a:extLst>
                <a:ext uri="{FF2B5EF4-FFF2-40B4-BE49-F238E27FC236}">
                  <a16:creationId xmlns:a16="http://schemas.microsoft.com/office/drawing/2014/main" id="{8ADBD713-B96B-48D1-8452-0C353F6B3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5" y="2796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2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46" name="Line 136">
              <a:extLst>
                <a:ext uri="{FF2B5EF4-FFF2-40B4-BE49-F238E27FC236}">
                  <a16:creationId xmlns:a16="http://schemas.microsoft.com/office/drawing/2014/main" id="{615CF8C7-0DDD-45A2-9B52-3CDE3F1A68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6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47" name="Rectangle 137">
              <a:extLst>
                <a:ext uri="{FF2B5EF4-FFF2-40B4-BE49-F238E27FC236}">
                  <a16:creationId xmlns:a16="http://schemas.microsoft.com/office/drawing/2014/main" id="{1CAACFCA-D4CB-4426-8A7B-ECC67726E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" y="2796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3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48" name="Line 138">
              <a:extLst>
                <a:ext uri="{FF2B5EF4-FFF2-40B4-BE49-F238E27FC236}">
                  <a16:creationId xmlns:a16="http://schemas.microsoft.com/office/drawing/2014/main" id="{58AB93B1-D659-4158-B0EA-DB8DCE7DA7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9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49" name="Rectangle 139">
              <a:extLst>
                <a:ext uri="{FF2B5EF4-FFF2-40B4-BE49-F238E27FC236}">
                  <a16:creationId xmlns:a16="http://schemas.microsoft.com/office/drawing/2014/main" id="{6AF62428-3467-4A3D-BD5A-E457C98D4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" y="2796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50" name="Rectangle 140">
              <a:extLst>
                <a:ext uri="{FF2B5EF4-FFF2-40B4-BE49-F238E27FC236}">
                  <a16:creationId xmlns:a16="http://schemas.microsoft.com/office/drawing/2014/main" id="{00540078-189B-4FFA-AD48-289A56F92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" y="2287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2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51" name="Line 141">
              <a:extLst>
                <a:ext uri="{FF2B5EF4-FFF2-40B4-BE49-F238E27FC236}">
                  <a16:creationId xmlns:a16="http://schemas.microsoft.com/office/drawing/2014/main" id="{2A502C4B-318D-42E9-A347-17C599BEA2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316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52" name="Rectangle 142">
              <a:extLst>
                <a:ext uri="{FF2B5EF4-FFF2-40B4-BE49-F238E27FC236}">
                  <a16:creationId xmlns:a16="http://schemas.microsoft.com/office/drawing/2014/main" id="{B48D0DE3-B488-44AA-907E-523B47A58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" y="1827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453" name="Line 143">
              <a:extLst>
                <a:ext uri="{FF2B5EF4-FFF2-40B4-BE49-F238E27FC236}">
                  <a16:creationId xmlns:a16="http://schemas.microsoft.com/office/drawing/2014/main" id="{6FE2D048-509B-4403-9EC2-2CB35C1A43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856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54" name="Freeform 144">
              <a:extLst>
                <a:ext uri="{FF2B5EF4-FFF2-40B4-BE49-F238E27FC236}">
                  <a16:creationId xmlns:a16="http://schemas.microsoft.com/office/drawing/2014/main" id="{799523D7-95C3-4FB9-A65A-25913B645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8" y="1741"/>
              <a:ext cx="1932" cy="1153"/>
            </a:xfrm>
            <a:custGeom>
              <a:avLst/>
              <a:gdLst>
                <a:gd name="T0" fmla="*/ 730 w 1021"/>
                <a:gd name="T1" fmla="*/ 223236 h 401"/>
                <a:gd name="T2" fmla="*/ 1550 w 1021"/>
                <a:gd name="T3" fmla="*/ 219343 h 401"/>
                <a:gd name="T4" fmla="*/ 2371 w 1021"/>
                <a:gd name="T5" fmla="*/ 214820 h 401"/>
                <a:gd name="T6" fmla="*/ 3205 w 1021"/>
                <a:gd name="T7" fmla="*/ 210663 h 401"/>
                <a:gd name="T8" fmla="*/ 4053 w 1021"/>
                <a:gd name="T9" fmla="*/ 206761 h 401"/>
                <a:gd name="T10" fmla="*/ 4873 w 1021"/>
                <a:gd name="T11" fmla="*/ 202793 h 401"/>
                <a:gd name="T12" fmla="*/ 5703 w 1021"/>
                <a:gd name="T13" fmla="*/ 198897 h 401"/>
                <a:gd name="T14" fmla="*/ 6525 w 1021"/>
                <a:gd name="T15" fmla="*/ 194929 h 401"/>
                <a:gd name="T16" fmla="*/ 7344 w 1021"/>
                <a:gd name="T17" fmla="*/ 191027 h 401"/>
                <a:gd name="T18" fmla="*/ 8178 w 1021"/>
                <a:gd name="T19" fmla="*/ 187082 h 401"/>
                <a:gd name="T20" fmla="*/ 8998 w 1021"/>
                <a:gd name="T21" fmla="*/ 183180 h 401"/>
                <a:gd name="T22" fmla="*/ 9819 w 1021"/>
                <a:gd name="T23" fmla="*/ 178997 h 401"/>
                <a:gd name="T24" fmla="*/ 10652 w 1021"/>
                <a:gd name="T25" fmla="*/ 175121 h 401"/>
                <a:gd name="T26" fmla="*/ 11477 w 1021"/>
                <a:gd name="T27" fmla="*/ 171153 h 401"/>
                <a:gd name="T28" fmla="*/ 12296 w 1021"/>
                <a:gd name="T29" fmla="*/ 167257 h 401"/>
                <a:gd name="T30" fmla="*/ 13130 w 1021"/>
                <a:gd name="T31" fmla="*/ 163289 h 401"/>
                <a:gd name="T32" fmla="*/ 13950 w 1021"/>
                <a:gd name="T33" fmla="*/ 158766 h 401"/>
                <a:gd name="T34" fmla="*/ 14771 w 1021"/>
                <a:gd name="T35" fmla="*/ 154873 h 401"/>
                <a:gd name="T36" fmla="*/ 15604 w 1021"/>
                <a:gd name="T37" fmla="*/ 150922 h 401"/>
                <a:gd name="T38" fmla="*/ 16425 w 1021"/>
                <a:gd name="T39" fmla="*/ 147029 h 401"/>
                <a:gd name="T40" fmla="*/ 17244 w 1021"/>
                <a:gd name="T41" fmla="*/ 142845 h 401"/>
                <a:gd name="T42" fmla="*/ 18103 w 1021"/>
                <a:gd name="T43" fmla="*/ 138967 h 401"/>
                <a:gd name="T44" fmla="*/ 18925 w 1021"/>
                <a:gd name="T45" fmla="*/ 134999 h 401"/>
                <a:gd name="T46" fmla="*/ 19744 w 1021"/>
                <a:gd name="T47" fmla="*/ 131097 h 401"/>
                <a:gd name="T48" fmla="*/ 20578 w 1021"/>
                <a:gd name="T49" fmla="*/ 127129 h 401"/>
                <a:gd name="T50" fmla="*/ 21398 w 1021"/>
                <a:gd name="T51" fmla="*/ 123233 h 401"/>
                <a:gd name="T52" fmla="*/ 22217 w 1021"/>
                <a:gd name="T53" fmla="*/ 119256 h 401"/>
                <a:gd name="T54" fmla="*/ 23048 w 1021"/>
                <a:gd name="T55" fmla="*/ 115389 h 401"/>
                <a:gd name="T56" fmla="*/ 23869 w 1021"/>
                <a:gd name="T57" fmla="*/ 111206 h 401"/>
                <a:gd name="T58" fmla="*/ 24688 w 1021"/>
                <a:gd name="T59" fmla="*/ 106683 h 401"/>
                <a:gd name="T60" fmla="*/ 25523 w 1021"/>
                <a:gd name="T61" fmla="*/ 102790 h 401"/>
                <a:gd name="T62" fmla="*/ 26350 w 1021"/>
                <a:gd name="T63" fmla="*/ 98845 h 401"/>
                <a:gd name="T64" fmla="*/ 27169 w 1021"/>
                <a:gd name="T65" fmla="*/ 94943 h 401"/>
                <a:gd name="T66" fmla="*/ 28004 w 1021"/>
                <a:gd name="T67" fmla="*/ 90975 h 401"/>
                <a:gd name="T68" fmla="*/ 28825 w 1021"/>
                <a:gd name="T69" fmla="*/ 87073 h 401"/>
                <a:gd name="T70" fmla="*/ 29644 w 1021"/>
                <a:gd name="T71" fmla="*/ 83105 h 401"/>
                <a:gd name="T72" fmla="*/ 30475 w 1021"/>
                <a:gd name="T73" fmla="*/ 79209 h 401"/>
                <a:gd name="T74" fmla="*/ 31325 w 1021"/>
                <a:gd name="T75" fmla="*/ 75043 h 401"/>
                <a:gd name="T76" fmla="*/ 32144 w 1021"/>
                <a:gd name="T77" fmla="*/ 71150 h 401"/>
                <a:gd name="T78" fmla="*/ 32978 w 1021"/>
                <a:gd name="T79" fmla="*/ 67182 h 401"/>
                <a:gd name="T80" fmla="*/ 33798 w 1021"/>
                <a:gd name="T81" fmla="*/ 63303 h 401"/>
                <a:gd name="T82" fmla="*/ 34617 w 1021"/>
                <a:gd name="T83" fmla="*/ 59335 h 401"/>
                <a:gd name="T84" fmla="*/ 35448 w 1021"/>
                <a:gd name="T85" fmla="*/ 55433 h 401"/>
                <a:gd name="T86" fmla="*/ 36269 w 1021"/>
                <a:gd name="T87" fmla="*/ 50919 h 401"/>
                <a:gd name="T88" fmla="*/ 37088 w 1021"/>
                <a:gd name="T89" fmla="*/ 46951 h 401"/>
                <a:gd name="T90" fmla="*/ 37923 w 1021"/>
                <a:gd name="T91" fmla="*/ 43049 h 401"/>
                <a:gd name="T92" fmla="*/ 38742 w 1021"/>
                <a:gd name="T93" fmla="*/ 38889 h 401"/>
                <a:gd name="T94" fmla="*/ 39569 w 1021"/>
                <a:gd name="T95" fmla="*/ 34987 h 401"/>
                <a:gd name="T96" fmla="*/ 40404 w 1021"/>
                <a:gd name="T97" fmla="*/ 31019 h 401"/>
                <a:gd name="T98" fmla="*/ 41225 w 1021"/>
                <a:gd name="T99" fmla="*/ 27126 h 401"/>
                <a:gd name="T100" fmla="*/ 42040 w 1021"/>
                <a:gd name="T101" fmla="*/ 23172 h 401"/>
                <a:gd name="T102" fmla="*/ 42875 w 1021"/>
                <a:gd name="T103" fmla="*/ 19279 h 401"/>
                <a:gd name="T104" fmla="*/ 43694 w 1021"/>
                <a:gd name="T105" fmla="*/ 15311 h 401"/>
                <a:gd name="T106" fmla="*/ 44515 w 1021"/>
                <a:gd name="T107" fmla="*/ 11409 h 401"/>
                <a:gd name="T108" fmla="*/ 45375 w 1021"/>
                <a:gd name="T109" fmla="*/ 7252 h 401"/>
                <a:gd name="T110" fmla="*/ 46194 w 1021"/>
                <a:gd name="T111" fmla="*/ 3350 h 40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1"/>
                <a:gd name="T169" fmla="*/ 0 h 401"/>
                <a:gd name="T170" fmla="*/ 1021 w 1021"/>
                <a:gd name="T171" fmla="*/ 401 h 40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1" h="401">
                  <a:moveTo>
                    <a:pt x="0" y="401"/>
                  </a:moveTo>
                  <a:lnTo>
                    <a:pt x="2" y="400"/>
                  </a:lnTo>
                  <a:lnTo>
                    <a:pt x="4" y="399"/>
                  </a:lnTo>
                  <a:lnTo>
                    <a:pt x="6" y="399"/>
                  </a:lnTo>
                  <a:lnTo>
                    <a:pt x="8" y="398"/>
                  </a:lnTo>
                  <a:lnTo>
                    <a:pt x="10" y="397"/>
                  </a:lnTo>
                  <a:lnTo>
                    <a:pt x="12" y="396"/>
                  </a:lnTo>
                  <a:lnTo>
                    <a:pt x="14" y="395"/>
                  </a:lnTo>
                  <a:lnTo>
                    <a:pt x="16" y="395"/>
                  </a:lnTo>
                  <a:lnTo>
                    <a:pt x="18" y="394"/>
                  </a:lnTo>
                  <a:lnTo>
                    <a:pt x="20" y="393"/>
                  </a:lnTo>
                  <a:lnTo>
                    <a:pt x="22" y="392"/>
                  </a:lnTo>
                  <a:lnTo>
                    <a:pt x="24" y="391"/>
                  </a:lnTo>
                  <a:lnTo>
                    <a:pt x="26" y="391"/>
                  </a:lnTo>
                  <a:lnTo>
                    <a:pt x="28" y="390"/>
                  </a:lnTo>
                  <a:lnTo>
                    <a:pt x="30" y="389"/>
                  </a:lnTo>
                  <a:lnTo>
                    <a:pt x="32" y="388"/>
                  </a:lnTo>
                  <a:lnTo>
                    <a:pt x="34" y="388"/>
                  </a:lnTo>
                  <a:lnTo>
                    <a:pt x="36" y="387"/>
                  </a:lnTo>
                  <a:lnTo>
                    <a:pt x="38" y="386"/>
                  </a:lnTo>
                  <a:lnTo>
                    <a:pt x="40" y="385"/>
                  </a:lnTo>
                  <a:lnTo>
                    <a:pt x="42" y="384"/>
                  </a:lnTo>
                  <a:lnTo>
                    <a:pt x="44" y="384"/>
                  </a:lnTo>
                  <a:lnTo>
                    <a:pt x="46" y="383"/>
                  </a:lnTo>
                  <a:lnTo>
                    <a:pt x="48" y="382"/>
                  </a:lnTo>
                  <a:lnTo>
                    <a:pt x="50" y="381"/>
                  </a:lnTo>
                  <a:lnTo>
                    <a:pt x="52" y="380"/>
                  </a:lnTo>
                  <a:lnTo>
                    <a:pt x="54" y="380"/>
                  </a:lnTo>
                  <a:lnTo>
                    <a:pt x="56" y="379"/>
                  </a:lnTo>
                  <a:lnTo>
                    <a:pt x="58" y="378"/>
                  </a:lnTo>
                  <a:lnTo>
                    <a:pt x="60" y="377"/>
                  </a:lnTo>
                  <a:lnTo>
                    <a:pt x="62" y="377"/>
                  </a:lnTo>
                  <a:lnTo>
                    <a:pt x="64" y="376"/>
                  </a:lnTo>
                  <a:lnTo>
                    <a:pt x="66" y="375"/>
                  </a:lnTo>
                  <a:lnTo>
                    <a:pt x="68" y="374"/>
                  </a:lnTo>
                  <a:lnTo>
                    <a:pt x="70" y="373"/>
                  </a:lnTo>
                  <a:lnTo>
                    <a:pt x="72" y="373"/>
                  </a:lnTo>
                  <a:lnTo>
                    <a:pt x="74" y="372"/>
                  </a:lnTo>
                  <a:lnTo>
                    <a:pt x="76" y="371"/>
                  </a:lnTo>
                  <a:lnTo>
                    <a:pt x="78" y="370"/>
                  </a:lnTo>
                  <a:lnTo>
                    <a:pt x="80" y="369"/>
                  </a:lnTo>
                  <a:lnTo>
                    <a:pt x="82" y="369"/>
                  </a:lnTo>
                  <a:lnTo>
                    <a:pt x="84" y="368"/>
                  </a:lnTo>
                  <a:lnTo>
                    <a:pt x="86" y="367"/>
                  </a:lnTo>
                  <a:lnTo>
                    <a:pt x="88" y="366"/>
                  </a:lnTo>
                  <a:lnTo>
                    <a:pt x="90" y="366"/>
                  </a:lnTo>
                  <a:lnTo>
                    <a:pt x="92" y="365"/>
                  </a:lnTo>
                  <a:lnTo>
                    <a:pt x="94" y="364"/>
                  </a:lnTo>
                  <a:lnTo>
                    <a:pt x="96" y="363"/>
                  </a:lnTo>
                  <a:lnTo>
                    <a:pt x="98" y="362"/>
                  </a:lnTo>
                  <a:lnTo>
                    <a:pt x="100" y="362"/>
                  </a:lnTo>
                  <a:lnTo>
                    <a:pt x="102" y="361"/>
                  </a:lnTo>
                  <a:lnTo>
                    <a:pt x="104" y="360"/>
                  </a:lnTo>
                  <a:lnTo>
                    <a:pt x="106" y="359"/>
                  </a:lnTo>
                  <a:lnTo>
                    <a:pt x="108" y="358"/>
                  </a:lnTo>
                  <a:lnTo>
                    <a:pt x="110" y="358"/>
                  </a:lnTo>
                  <a:lnTo>
                    <a:pt x="112" y="357"/>
                  </a:lnTo>
                  <a:lnTo>
                    <a:pt x="114" y="356"/>
                  </a:lnTo>
                  <a:lnTo>
                    <a:pt x="116" y="355"/>
                  </a:lnTo>
                  <a:lnTo>
                    <a:pt x="118" y="355"/>
                  </a:lnTo>
                  <a:lnTo>
                    <a:pt x="120" y="354"/>
                  </a:lnTo>
                  <a:lnTo>
                    <a:pt x="122" y="353"/>
                  </a:lnTo>
                  <a:lnTo>
                    <a:pt x="124" y="352"/>
                  </a:lnTo>
                  <a:lnTo>
                    <a:pt x="126" y="351"/>
                  </a:lnTo>
                  <a:lnTo>
                    <a:pt x="128" y="351"/>
                  </a:lnTo>
                  <a:lnTo>
                    <a:pt x="130" y="350"/>
                  </a:lnTo>
                  <a:lnTo>
                    <a:pt x="132" y="349"/>
                  </a:lnTo>
                  <a:lnTo>
                    <a:pt x="134" y="348"/>
                  </a:lnTo>
                  <a:lnTo>
                    <a:pt x="136" y="347"/>
                  </a:lnTo>
                  <a:lnTo>
                    <a:pt x="138" y="347"/>
                  </a:lnTo>
                  <a:lnTo>
                    <a:pt x="140" y="346"/>
                  </a:lnTo>
                  <a:lnTo>
                    <a:pt x="142" y="345"/>
                  </a:lnTo>
                  <a:lnTo>
                    <a:pt x="144" y="344"/>
                  </a:lnTo>
                  <a:lnTo>
                    <a:pt x="146" y="344"/>
                  </a:lnTo>
                  <a:lnTo>
                    <a:pt x="148" y="343"/>
                  </a:lnTo>
                  <a:lnTo>
                    <a:pt x="150" y="342"/>
                  </a:lnTo>
                  <a:lnTo>
                    <a:pt x="152" y="341"/>
                  </a:lnTo>
                  <a:lnTo>
                    <a:pt x="154" y="340"/>
                  </a:lnTo>
                  <a:lnTo>
                    <a:pt x="156" y="340"/>
                  </a:lnTo>
                  <a:lnTo>
                    <a:pt x="158" y="339"/>
                  </a:lnTo>
                  <a:lnTo>
                    <a:pt x="160" y="338"/>
                  </a:lnTo>
                  <a:lnTo>
                    <a:pt x="162" y="337"/>
                  </a:lnTo>
                  <a:lnTo>
                    <a:pt x="164" y="336"/>
                  </a:lnTo>
                  <a:lnTo>
                    <a:pt x="166" y="336"/>
                  </a:lnTo>
                  <a:lnTo>
                    <a:pt x="168" y="335"/>
                  </a:lnTo>
                  <a:lnTo>
                    <a:pt x="170" y="334"/>
                  </a:lnTo>
                  <a:lnTo>
                    <a:pt x="172" y="333"/>
                  </a:lnTo>
                  <a:lnTo>
                    <a:pt x="174" y="333"/>
                  </a:lnTo>
                  <a:lnTo>
                    <a:pt x="176" y="332"/>
                  </a:lnTo>
                  <a:lnTo>
                    <a:pt x="178" y="331"/>
                  </a:lnTo>
                  <a:lnTo>
                    <a:pt x="180" y="330"/>
                  </a:lnTo>
                  <a:lnTo>
                    <a:pt x="182" y="329"/>
                  </a:lnTo>
                  <a:lnTo>
                    <a:pt x="184" y="329"/>
                  </a:lnTo>
                  <a:lnTo>
                    <a:pt x="186" y="328"/>
                  </a:lnTo>
                  <a:lnTo>
                    <a:pt x="188" y="327"/>
                  </a:lnTo>
                  <a:lnTo>
                    <a:pt x="190" y="326"/>
                  </a:lnTo>
                  <a:lnTo>
                    <a:pt x="192" y="325"/>
                  </a:lnTo>
                  <a:lnTo>
                    <a:pt x="194" y="325"/>
                  </a:lnTo>
                  <a:lnTo>
                    <a:pt x="196" y="324"/>
                  </a:lnTo>
                  <a:lnTo>
                    <a:pt x="198" y="323"/>
                  </a:lnTo>
                  <a:lnTo>
                    <a:pt x="200" y="322"/>
                  </a:lnTo>
                  <a:lnTo>
                    <a:pt x="202" y="322"/>
                  </a:lnTo>
                  <a:lnTo>
                    <a:pt x="204" y="321"/>
                  </a:lnTo>
                  <a:lnTo>
                    <a:pt x="206" y="320"/>
                  </a:lnTo>
                  <a:lnTo>
                    <a:pt x="208" y="319"/>
                  </a:lnTo>
                  <a:lnTo>
                    <a:pt x="210" y="318"/>
                  </a:lnTo>
                  <a:lnTo>
                    <a:pt x="212" y="318"/>
                  </a:lnTo>
                  <a:lnTo>
                    <a:pt x="214" y="317"/>
                  </a:lnTo>
                  <a:lnTo>
                    <a:pt x="216" y="316"/>
                  </a:lnTo>
                  <a:lnTo>
                    <a:pt x="218" y="315"/>
                  </a:lnTo>
                  <a:lnTo>
                    <a:pt x="220" y="314"/>
                  </a:lnTo>
                  <a:lnTo>
                    <a:pt x="222" y="314"/>
                  </a:lnTo>
                  <a:lnTo>
                    <a:pt x="224" y="313"/>
                  </a:lnTo>
                  <a:lnTo>
                    <a:pt x="226" y="312"/>
                  </a:lnTo>
                  <a:lnTo>
                    <a:pt x="228" y="311"/>
                  </a:lnTo>
                  <a:lnTo>
                    <a:pt x="230" y="311"/>
                  </a:lnTo>
                  <a:lnTo>
                    <a:pt x="232" y="310"/>
                  </a:lnTo>
                  <a:lnTo>
                    <a:pt x="234" y="309"/>
                  </a:lnTo>
                  <a:lnTo>
                    <a:pt x="236" y="308"/>
                  </a:lnTo>
                  <a:lnTo>
                    <a:pt x="238" y="307"/>
                  </a:lnTo>
                  <a:lnTo>
                    <a:pt x="240" y="307"/>
                  </a:lnTo>
                  <a:lnTo>
                    <a:pt x="242" y="306"/>
                  </a:lnTo>
                  <a:lnTo>
                    <a:pt x="244" y="305"/>
                  </a:lnTo>
                  <a:lnTo>
                    <a:pt x="246" y="304"/>
                  </a:lnTo>
                  <a:lnTo>
                    <a:pt x="248" y="303"/>
                  </a:lnTo>
                  <a:lnTo>
                    <a:pt x="250" y="303"/>
                  </a:lnTo>
                  <a:lnTo>
                    <a:pt x="252" y="302"/>
                  </a:lnTo>
                  <a:lnTo>
                    <a:pt x="254" y="301"/>
                  </a:lnTo>
                  <a:lnTo>
                    <a:pt x="256" y="300"/>
                  </a:lnTo>
                  <a:lnTo>
                    <a:pt x="258" y="300"/>
                  </a:lnTo>
                  <a:lnTo>
                    <a:pt x="260" y="299"/>
                  </a:lnTo>
                  <a:lnTo>
                    <a:pt x="262" y="298"/>
                  </a:lnTo>
                  <a:lnTo>
                    <a:pt x="264" y="297"/>
                  </a:lnTo>
                  <a:lnTo>
                    <a:pt x="266" y="296"/>
                  </a:lnTo>
                  <a:lnTo>
                    <a:pt x="268" y="296"/>
                  </a:lnTo>
                  <a:lnTo>
                    <a:pt x="270" y="295"/>
                  </a:lnTo>
                  <a:lnTo>
                    <a:pt x="272" y="294"/>
                  </a:lnTo>
                  <a:lnTo>
                    <a:pt x="274" y="293"/>
                  </a:lnTo>
                  <a:lnTo>
                    <a:pt x="276" y="292"/>
                  </a:lnTo>
                  <a:lnTo>
                    <a:pt x="278" y="292"/>
                  </a:lnTo>
                  <a:lnTo>
                    <a:pt x="280" y="291"/>
                  </a:lnTo>
                  <a:lnTo>
                    <a:pt x="282" y="290"/>
                  </a:lnTo>
                  <a:lnTo>
                    <a:pt x="284" y="289"/>
                  </a:lnTo>
                  <a:lnTo>
                    <a:pt x="286" y="289"/>
                  </a:lnTo>
                  <a:lnTo>
                    <a:pt x="288" y="288"/>
                  </a:lnTo>
                  <a:lnTo>
                    <a:pt x="290" y="287"/>
                  </a:lnTo>
                  <a:lnTo>
                    <a:pt x="292" y="286"/>
                  </a:lnTo>
                  <a:lnTo>
                    <a:pt x="294" y="285"/>
                  </a:lnTo>
                  <a:lnTo>
                    <a:pt x="296" y="285"/>
                  </a:lnTo>
                  <a:lnTo>
                    <a:pt x="298" y="284"/>
                  </a:lnTo>
                  <a:lnTo>
                    <a:pt x="300" y="283"/>
                  </a:lnTo>
                  <a:lnTo>
                    <a:pt x="302" y="282"/>
                  </a:lnTo>
                  <a:lnTo>
                    <a:pt x="304" y="281"/>
                  </a:lnTo>
                  <a:lnTo>
                    <a:pt x="306" y="281"/>
                  </a:lnTo>
                  <a:lnTo>
                    <a:pt x="308" y="280"/>
                  </a:lnTo>
                  <a:lnTo>
                    <a:pt x="310" y="279"/>
                  </a:lnTo>
                  <a:lnTo>
                    <a:pt x="312" y="278"/>
                  </a:lnTo>
                  <a:lnTo>
                    <a:pt x="314" y="278"/>
                  </a:lnTo>
                  <a:lnTo>
                    <a:pt x="316" y="277"/>
                  </a:lnTo>
                  <a:lnTo>
                    <a:pt x="318" y="276"/>
                  </a:lnTo>
                  <a:lnTo>
                    <a:pt x="320" y="275"/>
                  </a:lnTo>
                  <a:lnTo>
                    <a:pt x="322" y="274"/>
                  </a:lnTo>
                  <a:lnTo>
                    <a:pt x="324" y="274"/>
                  </a:lnTo>
                  <a:lnTo>
                    <a:pt x="326" y="273"/>
                  </a:lnTo>
                  <a:lnTo>
                    <a:pt x="328" y="272"/>
                  </a:lnTo>
                  <a:lnTo>
                    <a:pt x="330" y="271"/>
                  </a:lnTo>
                  <a:lnTo>
                    <a:pt x="332" y="270"/>
                  </a:lnTo>
                  <a:lnTo>
                    <a:pt x="334" y="270"/>
                  </a:lnTo>
                  <a:lnTo>
                    <a:pt x="336" y="269"/>
                  </a:lnTo>
                  <a:lnTo>
                    <a:pt x="338" y="268"/>
                  </a:lnTo>
                  <a:lnTo>
                    <a:pt x="340" y="267"/>
                  </a:lnTo>
                  <a:lnTo>
                    <a:pt x="342" y="267"/>
                  </a:lnTo>
                  <a:lnTo>
                    <a:pt x="344" y="266"/>
                  </a:lnTo>
                  <a:lnTo>
                    <a:pt x="346" y="265"/>
                  </a:lnTo>
                  <a:lnTo>
                    <a:pt x="348" y="264"/>
                  </a:lnTo>
                  <a:lnTo>
                    <a:pt x="350" y="263"/>
                  </a:lnTo>
                  <a:lnTo>
                    <a:pt x="352" y="263"/>
                  </a:lnTo>
                  <a:lnTo>
                    <a:pt x="354" y="262"/>
                  </a:lnTo>
                  <a:lnTo>
                    <a:pt x="356" y="261"/>
                  </a:lnTo>
                  <a:lnTo>
                    <a:pt x="358" y="260"/>
                  </a:lnTo>
                  <a:lnTo>
                    <a:pt x="360" y="259"/>
                  </a:lnTo>
                  <a:lnTo>
                    <a:pt x="362" y="259"/>
                  </a:lnTo>
                  <a:lnTo>
                    <a:pt x="364" y="258"/>
                  </a:lnTo>
                  <a:lnTo>
                    <a:pt x="366" y="257"/>
                  </a:lnTo>
                  <a:lnTo>
                    <a:pt x="368" y="256"/>
                  </a:lnTo>
                  <a:lnTo>
                    <a:pt x="370" y="256"/>
                  </a:lnTo>
                  <a:lnTo>
                    <a:pt x="372" y="255"/>
                  </a:lnTo>
                  <a:lnTo>
                    <a:pt x="374" y="254"/>
                  </a:lnTo>
                  <a:lnTo>
                    <a:pt x="376" y="253"/>
                  </a:lnTo>
                  <a:lnTo>
                    <a:pt x="378" y="252"/>
                  </a:lnTo>
                  <a:lnTo>
                    <a:pt x="380" y="252"/>
                  </a:lnTo>
                  <a:lnTo>
                    <a:pt x="382" y="251"/>
                  </a:lnTo>
                  <a:lnTo>
                    <a:pt x="384" y="250"/>
                  </a:lnTo>
                  <a:lnTo>
                    <a:pt x="386" y="249"/>
                  </a:lnTo>
                  <a:lnTo>
                    <a:pt x="388" y="248"/>
                  </a:lnTo>
                  <a:lnTo>
                    <a:pt x="390" y="248"/>
                  </a:lnTo>
                  <a:lnTo>
                    <a:pt x="392" y="247"/>
                  </a:lnTo>
                  <a:lnTo>
                    <a:pt x="394" y="246"/>
                  </a:lnTo>
                  <a:lnTo>
                    <a:pt x="396" y="245"/>
                  </a:lnTo>
                  <a:lnTo>
                    <a:pt x="398" y="245"/>
                  </a:lnTo>
                  <a:lnTo>
                    <a:pt x="400" y="244"/>
                  </a:lnTo>
                  <a:lnTo>
                    <a:pt x="402" y="243"/>
                  </a:lnTo>
                  <a:lnTo>
                    <a:pt x="404" y="242"/>
                  </a:lnTo>
                  <a:lnTo>
                    <a:pt x="406" y="241"/>
                  </a:lnTo>
                  <a:lnTo>
                    <a:pt x="408" y="241"/>
                  </a:lnTo>
                  <a:lnTo>
                    <a:pt x="410" y="240"/>
                  </a:lnTo>
                  <a:lnTo>
                    <a:pt x="412" y="239"/>
                  </a:lnTo>
                  <a:lnTo>
                    <a:pt x="414" y="238"/>
                  </a:lnTo>
                  <a:lnTo>
                    <a:pt x="416" y="237"/>
                  </a:lnTo>
                  <a:lnTo>
                    <a:pt x="418" y="237"/>
                  </a:lnTo>
                  <a:lnTo>
                    <a:pt x="420" y="236"/>
                  </a:lnTo>
                  <a:lnTo>
                    <a:pt x="422" y="235"/>
                  </a:lnTo>
                  <a:lnTo>
                    <a:pt x="424" y="234"/>
                  </a:lnTo>
                  <a:lnTo>
                    <a:pt x="426" y="234"/>
                  </a:lnTo>
                  <a:lnTo>
                    <a:pt x="428" y="233"/>
                  </a:lnTo>
                  <a:lnTo>
                    <a:pt x="430" y="232"/>
                  </a:lnTo>
                  <a:lnTo>
                    <a:pt x="432" y="231"/>
                  </a:lnTo>
                  <a:lnTo>
                    <a:pt x="434" y="230"/>
                  </a:lnTo>
                  <a:lnTo>
                    <a:pt x="436" y="230"/>
                  </a:lnTo>
                  <a:lnTo>
                    <a:pt x="438" y="229"/>
                  </a:lnTo>
                  <a:lnTo>
                    <a:pt x="440" y="228"/>
                  </a:lnTo>
                  <a:lnTo>
                    <a:pt x="442" y="227"/>
                  </a:lnTo>
                  <a:lnTo>
                    <a:pt x="444" y="226"/>
                  </a:lnTo>
                  <a:lnTo>
                    <a:pt x="446" y="226"/>
                  </a:lnTo>
                  <a:lnTo>
                    <a:pt x="448" y="225"/>
                  </a:lnTo>
                  <a:lnTo>
                    <a:pt x="450" y="224"/>
                  </a:lnTo>
                  <a:lnTo>
                    <a:pt x="452" y="223"/>
                  </a:lnTo>
                  <a:lnTo>
                    <a:pt x="454" y="223"/>
                  </a:lnTo>
                  <a:lnTo>
                    <a:pt x="456" y="222"/>
                  </a:lnTo>
                  <a:lnTo>
                    <a:pt x="458" y="221"/>
                  </a:lnTo>
                  <a:lnTo>
                    <a:pt x="460" y="220"/>
                  </a:lnTo>
                  <a:lnTo>
                    <a:pt x="462" y="219"/>
                  </a:lnTo>
                  <a:lnTo>
                    <a:pt x="464" y="219"/>
                  </a:lnTo>
                  <a:lnTo>
                    <a:pt x="466" y="218"/>
                  </a:lnTo>
                  <a:lnTo>
                    <a:pt x="468" y="217"/>
                  </a:lnTo>
                  <a:lnTo>
                    <a:pt x="470" y="216"/>
                  </a:lnTo>
                  <a:lnTo>
                    <a:pt x="472" y="215"/>
                  </a:lnTo>
                  <a:lnTo>
                    <a:pt x="474" y="215"/>
                  </a:lnTo>
                  <a:lnTo>
                    <a:pt x="476" y="214"/>
                  </a:lnTo>
                  <a:lnTo>
                    <a:pt x="478" y="213"/>
                  </a:lnTo>
                  <a:lnTo>
                    <a:pt x="480" y="212"/>
                  </a:lnTo>
                  <a:lnTo>
                    <a:pt x="482" y="212"/>
                  </a:lnTo>
                  <a:lnTo>
                    <a:pt x="484" y="211"/>
                  </a:lnTo>
                  <a:lnTo>
                    <a:pt x="486" y="210"/>
                  </a:lnTo>
                  <a:lnTo>
                    <a:pt x="488" y="209"/>
                  </a:lnTo>
                  <a:lnTo>
                    <a:pt x="490" y="208"/>
                  </a:lnTo>
                  <a:lnTo>
                    <a:pt x="492" y="208"/>
                  </a:lnTo>
                  <a:lnTo>
                    <a:pt x="494" y="207"/>
                  </a:lnTo>
                  <a:lnTo>
                    <a:pt x="496" y="206"/>
                  </a:lnTo>
                  <a:lnTo>
                    <a:pt x="498" y="205"/>
                  </a:lnTo>
                  <a:lnTo>
                    <a:pt x="500" y="204"/>
                  </a:lnTo>
                  <a:lnTo>
                    <a:pt x="502" y="204"/>
                  </a:lnTo>
                  <a:lnTo>
                    <a:pt x="504" y="203"/>
                  </a:lnTo>
                  <a:lnTo>
                    <a:pt x="506" y="202"/>
                  </a:lnTo>
                  <a:lnTo>
                    <a:pt x="508" y="201"/>
                  </a:lnTo>
                  <a:lnTo>
                    <a:pt x="510" y="201"/>
                  </a:lnTo>
                  <a:lnTo>
                    <a:pt x="512" y="200"/>
                  </a:lnTo>
                  <a:lnTo>
                    <a:pt x="514" y="199"/>
                  </a:lnTo>
                  <a:lnTo>
                    <a:pt x="516" y="198"/>
                  </a:lnTo>
                  <a:lnTo>
                    <a:pt x="518" y="197"/>
                  </a:lnTo>
                  <a:lnTo>
                    <a:pt x="520" y="197"/>
                  </a:lnTo>
                  <a:lnTo>
                    <a:pt x="522" y="196"/>
                  </a:lnTo>
                  <a:lnTo>
                    <a:pt x="524" y="195"/>
                  </a:lnTo>
                  <a:lnTo>
                    <a:pt x="526" y="194"/>
                  </a:lnTo>
                  <a:lnTo>
                    <a:pt x="528" y="193"/>
                  </a:lnTo>
                  <a:lnTo>
                    <a:pt x="530" y="193"/>
                  </a:lnTo>
                  <a:lnTo>
                    <a:pt x="532" y="192"/>
                  </a:lnTo>
                  <a:lnTo>
                    <a:pt x="534" y="191"/>
                  </a:lnTo>
                  <a:lnTo>
                    <a:pt x="536" y="190"/>
                  </a:lnTo>
                  <a:lnTo>
                    <a:pt x="538" y="189"/>
                  </a:lnTo>
                  <a:lnTo>
                    <a:pt x="540" y="189"/>
                  </a:lnTo>
                  <a:lnTo>
                    <a:pt x="542" y="188"/>
                  </a:lnTo>
                  <a:lnTo>
                    <a:pt x="544" y="187"/>
                  </a:lnTo>
                  <a:lnTo>
                    <a:pt x="546" y="186"/>
                  </a:lnTo>
                  <a:lnTo>
                    <a:pt x="548" y="186"/>
                  </a:lnTo>
                  <a:lnTo>
                    <a:pt x="550" y="185"/>
                  </a:lnTo>
                  <a:lnTo>
                    <a:pt x="552" y="184"/>
                  </a:lnTo>
                  <a:lnTo>
                    <a:pt x="554" y="183"/>
                  </a:lnTo>
                  <a:lnTo>
                    <a:pt x="556" y="182"/>
                  </a:lnTo>
                  <a:lnTo>
                    <a:pt x="558" y="182"/>
                  </a:lnTo>
                  <a:lnTo>
                    <a:pt x="560" y="181"/>
                  </a:lnTo>
                  <a:lnTo>
                    <a:pt x="562" y="180"/>
                  </a:lnTo>
                  <a:lnTo>
                    <a:pt x="564" y="179"/>
                  </a:lnTo>
                  <a:lnTo>
                    <a:pt x="566" y="178"/>
                  </a:lnTo>
                  <a:lnTo>
                    <a:pt x="568" y="178"/>
                  </a:lnTo>
                  <a:lnTo>
                    <a:pt x="570" y="177"/>
                  </a:lnTo>
                  <a:lnTo>
                    <a:pt x="572" y="176"/>
                  </a:lnTo>
                  <a:lnTo>
                    <a:pt x="574" y="175"/>
                  </a:lnTo>
                  <a:lnTo>
                    <a:pt x="576" y="175"/>
                  </a:lnTo>
                  <a:lnTo>
                    <a:pt x="578" y="174"/>
                  </a:lnTo>
                  <a:lnTo>
                    <a:pt x="580" y="173"/>
                  </a:lnTo>
                  <a:lnTo>
                    <a:pt x="582" y="172"/>
                  </a:lnTo>
                  <a:lnTo>
                    <a:pt x="584" y="171"/>
                  </a:lnTo>
                  <a:lnTo>
                    <a:pt x="586" y="171"/>
                  </a:lnTo>
                  <a:lnTo>
                    <a:pt x="588" y="170"/>
                  </a:lnTo>
                  <a:lnTo>
                    <a:pt x="590" y="169"/>
                  </a:lnTo>
                  <a:lnTo>
                    <a:pt x="592" y="168"/>
                  </a:lnTo>
                  <a:lnTo>
                    <a:pt x="594" y="167"/>
                  </a:lnTo>
                  <a:lnTo>
                    <a:pt x="596" y="167"/>
                  </a:lnTo>
                  <a:lnTo>
                    <a:pt x="598" y="166"/>
                  </a:lnTo>
                  <a:lnTo>
                    <a:pt x="600" y="165"/>
                  </a:lnTo>
                  <a:lnTo>
                    <a:pt x="602" y="164"/>
                  </a:lnTo>
                  <a:lnTo>
                    <a:pt x="604" y="164"/>
                  </a:lnTo>
                  <a:lnTo>
                    <a:pt x="606" y="163"/>
                  </a:lnTo>
                  <a:lnTo>
                    <a:pt x="608" y="162"/>
                  </a:lnTo>
                  <a:lnTo>
                    <a:pt x="610" y="161"/>
                  </a:lnTo>
                  <a:lnTo>
                    <a:pt x="612" y="160"/>
                  </a:lnTo>
                  <a:lnTo>
                    <a:pt x="614" y="160"/>
                  </a:lnTo>
                  <a:lnTo>
                    <a:pt x="616" y="159"/>
                  </a:lnTo>
                  <a:lnTo>
                    <a:pt x="618" y="158"/>
                  </a:lnTo>
                  <a:lnTo>
                    <a:pt x="620" y="157"/>
                  </a:lnTo>
                  <a:lnTo>
                    <a:pt x="622" y="156"/>
                  </a:lnTo>
                  <a:lnTo>
                    <a:pt x="624" y="156"/>
                  </a:lnTo>
                  <a:lnTo>
                    <a:pt x="626" y="155"/>
                  </a:lnTo>
                  <a:lnTo>
                    <a:pt x="628" y="154"/>
                  </a:lnTo>
                  <a:lnTo>
                    <a:pt x="630" y="153"/>
                  </a:lnTo>
                  <a:lnTo>
                    <a:pt x="632" y="153"/>
                  </a:lnTo>
                  <a:lnTo>
                    <a:pt x="634" y="152"/>
                  </a:lnTo>
                  <a:lnTo>
                    <a:pt x="636" y="151"/>
                  </a:lnTo>
                  <a:lnTo>
                    <a:pt x="638" y="150"/>
                  </a:lnTo>
                  <a:lnTo>
                    <a:pt x="640" y="149"/>
                  </a:lnTo>
                  <a:lnTo>
                    <a:pt x="642" y="149"/>
                  </a:lnTo>
                  <a:lnTo>
                    <a:pt x="644" y="148"/>
                  </a:lnTo>
                  <a:lnTo>
                    <a:pt x="646" y="147"/>
                  </a:lnTo>
                  <a:lnTo>
                    <a:pt x="648" y="146"/>
                  </a:lnTo>
                  <a:lnTo>
                    <a:pt x="650" y="145"/>
                  </a:lnTo>
                  <a:lnTo>
                    <a:pt x="652" y="145"/>
                  </a:lnTo>
                  <a:lnTo>
                    <a:pt x="654" y="144"/>
                  </a:lnTo>
                  <a:lnTo>
                    <a:pt x="656" y="143"/>
                  </a:lnTo>
                  <a:lnTo>
                    <a:pt x="658" y="142"/>
                  </a:lnTo>
                  <a:lnTo>
                    <a:pt x="660" y="142"/>
                  </a:lnTo>
                  <a:lnTo>
                    <a:pt x="662" y="141"/>
                  </a:lnTo>
                  <a:lnTo>
                    <a:pt x="664" y="140"/>
                  </a:lnTo>
                  <a:lnTo>
                    <a:pt x="666" y="139"/>
                  </a:lnTo>
                  <a:lnTo>
                    <a:pt x="668" y="138"/>
                  </a:lnTo>
                  <a:lnTo>
                    <a:pt x="670" y="138"/>
                  </a:lnTo>
                  <a:lnTo>
                    <a:pt x="672" y="137"/>
                  </a:lnTo>
                  <a:lnTo>
                    <a:pt x="674" y="136"/>
                  </a:lnTo>
                  <a:lnTo>
                    <a:pt x="676" y="135"/>
                  </a:lnTo>
                  <a:lnTo>
                    <a:pt x="678" y="134"/>
                  </a:lnTo>
                  <a:lnTo>
                    <a:pt x="680" y="134"/>
                  </a:lnTo>
                  <a:lnTo>
                    <a:pt x="682" y="133"/>
                  </a:lnTo>
                  <a:lnTo>
                    <a:pt x="684" y="132"/>
                  </a:lnTo>
                  <a:lnTo>
                    <a:pt x="686" y="131"/>
                  </a:lnTo>
                  <a:lnTo>
                    <a:pt x="688" y="131"/>
                  </a:lnTo>
                  <a:lnTo>
                    <a:pt x="690" y="130"/>
                  </a:lnTo>
                  <a:lnTo>
                    <a:pt x="692" y="129"/>
                  </a:lnTo>
                  <a:lnTo>
                    <a:pt x="694" y="128"/>
                  </a:lnTo>
                  <a:lnTo>
                    <a:pt x="696" y="127"/>
                  </a:lnTo>
                  <a:lnTo>
                    <a:pt x="698" y="127"/>
                  </a:lnTo>
                  <a:lnTo>
                    <a:pt x="700" y="126"/>
                  </a:lnTo>
                  <a:lnTo>
                    <a:pt x="702" y="125"/>
                  </a:lnTo>
                  <a:lnTo>
                    <a:pt x="704" y="124"/>
                  </a:lnTo>
                  <a:lnTo>
                    <a:pt x="706" y="123"/>
                  </a:lnTo>
                  <a:lnTo>
                    <a:pt x="708" y="123"/>
                  </a:lnTo>
                  <a:lnTo>
                    <a:pt x="710" y="122"/>
                  </a:lnTo>
                  <a:lnTo>
                    <a:pt x="712" y="121"/>
                  </a:lnTo>
                  <a:lnTo>
                    <a:pt x="714" y="120"/>
                  </a:lnTo>
                  <a:lnTo>
                    <a:pt x="716" y="120"/>
                  </a:lnTo>
                  <a:lnTo>
                    <a:pt x="718" y="119"/>
                  </a:lnTo>
                  <a:lnTo>
                    <a:pt x="720" y="118"/>
                  </a:lnTo>
                  <a:lnTo>
                    <a:pt x="722" y="117"/>
                  </a:lnTo>
                  <a:lnTo>
                    <a:pt x="724" y="116"/>
                  </a:lnTo>
                  <a:lnTo>
                    <a:pt x="726" y="116"/>
                  </a:lnTo>
                  <a:lnTo>
                    <a:pt x="728" y="115"/>
                  </a:lnTo>
                  <a:lnTo>
                    <a:pt x="730" y="114"/>
                  </a:lnTo>
                  <a:lnTo>
                    <a:pt x="732" y="113"/>
                  </a:lnTo>
                  <a:lnTo>
                    <a:pt x="734" y="112"/>
                  </a:lnTo>
                  <a:lnTo>
                    <a:pt x="736" y="112"/>
                  </a:lnTo>
                  <a:lnTo>
                    <a:pt x="738" y="111"/>
                  </a:lnTo>
                  <a:lnTo>
                    <a:pt x="740" y="110"/>
                  </a:lnTo>
                  <a:lnTo>
                    <a:pt x="742" y="109"/>
                  </a:lnTo>
                  <a:lnTo>
                    <a:pt x="744" y="109"/>
                  </a:lnTo>
                  <a:lnTo>
                    <a:pt x="746" y="108"/>
                  </a:lnTo>
                  <a:lnTo>
                    <a:pt x="748" y="107"/>
                  </a:lnTo>
                  <a:lnTo>
                    <a:pt x="750" y="106"/>
                  </a:lnTo>
                  <a:lnTo>
                    <a:pt x="752" y="105"/>
                  </a:lnTo>
                  <a:lnTo>
                    <a:pt x="754" y="105"/>
                  </a:lnTo>
                  <a:lnTo>
                    <a:pt x="756" y="104"/>
                  </a:lnTo>
                  <a:lnTo>
                    <a:pt x="758" y="103"/>
                  </a:lnTo>
                  <a:lnTo>
                    <a:pt x="760" y="102"/>
                  </a:lnTo>
                  <a:lnTo>
                    <a:pt x="762" y="101"/>
                  </a:lnTo>
                  <a:lnTo>
                    <a:pt x="764" y="101"/>
                  </a:lnTo>
                  <a:lnTo>
                    <a:pt x="766" y="100"/>
                  </a:lnTo>
                  <a:lnTo>
                    <a:pt x="768" y="99"/>
                  </a:lnTo>
                  <a:lnTo>
                    <a:pt x="770" y="98"/>
                  </a:lnTo>
                  <a:lnTo>
                    <a:pt x="772" y="98"/>
                  </a:lnTo>
                  <a:lnTo>
                    <a:pt x="774" y="97"/>
                  </a:lnTo>
                  <a:lnTo>
                    <a:pt x="776" y="96"/>
                  </a:lnTo>
                  <a:lnTo>
                    <a:pt x="778" y="95"/>
                  </a:lnTo>
                  <a:lnTo>
                    <a:pt x="780" y="94"/>
                  </a:lnTo>
                  <a:lnTo>
                    <a:pt x="782" y="94"/>
                  </a:lnTo>
                  <a:lnTo>
                    <a:pt x="784" y="93"/>
                  </a:lnTo>
                  <a:lnTo>
                    <a:pt x="786" y="92"/>
                  </a:lnTo>
                  <a:lnTo>
                    <a:pt x="788" y="91"/>
                  </a:lnTo>
                  <a:lnTo>
                    <a:pt x="790" y="90"/>
                  </a:lnTo>
                  <a:lnTo>
                    <a:pt x="792" y="90"/>
                  </a:lnTo>
                  <a:lnTo>
                    <a:pt x="794" y="89"/>
                  </a:lnTo>
                  <a:lnTo>
                    <a:pt x="796" y="88"/>
                  </a:lnTo>
                  <a:lnTo>
                    <a:pt x="798" y="87"/>
                  </a:lnTo>
                  <a:lnTo>
                    <a:pt x="800" y="87"/>
                  </a:lnTo>
                  <a:lnTo>
                    <a:pt x="802" y="86"/>
                  </a:lnTo>
                  <a:lnTo>
                    <a:pt x="804" y="85"/>
                  </a:lnTo>
                  <a:lnTo>
                    <a:pt x="806" y="84"/>
                  </a:lnTo>
                  <a:lnTo>
                    <a:pt x="808" y="83"/>
                  </a:lnTo>
                  <a:lnTo>
                    <a:pt x="810" y="83"/>
                  </a:lnTo>
                  <a:lnTo>
                    <a:pt x="812" y="82"/>
                  </a:lnTo>
                  <a:lnTo>
                    <a:pt x="814" y="81"/>
                  </a:lnTo>
                  <a:lnTo>
                    <a:pt x="816" y="80"/>
                  </a:lnTo>
                  <a:lnTo>
                    <a:pt x="818" y="79"/>
                  </a:lnTo>
                  <a:lnTo>
                    <a:pt x="820" y="79"/>
                  </a:lnTo>
                  <a:lnTo>
                    <a:pt x="822" y="78"/>
                  </a:lnTo>
                  <a:lnTo>
                    <a:pt x="824" y="77"/>
                  </a:lnTo>
                  <a:lnTo>
                    <a:pt x="826" y="76"/>
                  </a:lnTo>
                  <a:lnTo>
                    <a:pt x="828" y="76"/>
                  </a:lnTo>
                  <a:lnTo>
                    <a:pt x="830" y="75"/>
                  </a:lnTo>
                  <a:lnTo>
                    <a:pt x="832" y="74"/>
                  </a:lnTo>
                  <a:lnTo>
                    <a:pt x="834" y="73"/>
                  </a:lnTo>
                  <a:lnTo>
                    <a:pt x="836" y="72"/>
                  </a:lnTo>
                  <a:lnTo>
                    <a:pt x="838" y="72"/>
                  </a:lnTo>
                  <a:lnTo>
                    <a:pt x="840" y="71"/>
                  </a:lnTo>
                  <a:lnTo>
                    <a:pt x="842" y="70"/>
                  </a:lnTo>
                  <a:lnTo>
                    <a:pt x="844" y="69"/>
                  </a:lnTo>
                  <a:lnTo>
                    <a:pt x="846" y="68"/>
                  </a:lnTo>
                  <a:lnTo>
                    <a:pt x="848" y="68"/>
                  </a:lnTo>
                  <a:lnTo>
                    <a:pt x="850" y="67"/>
                  </a:lnTo>
                  <a:lnTo>
                    <a:pt x="852" y="66"/>
                  </a:lnTo>
                  <a:lnTo>
                    <a:pt x="854" y="65"/>
                  </a:lnTo>
                  <a:lnTo>
                    <a:pt x="856" y="65"/>
                  </a:lnTo>
                  <a:lnTo>
                    <a:pt x="858" y="64"/>
                  </a:lnTo>
                  <a:lnTo>
                    <a:pt x="860" y="63"/>
                  </a:lnTo>
                  <a:lnTo>
                    <a:pt x="862" y="62"/>
                  </a:lnTo>
                  <a:lnTo>
                    <a:pt x="864" y="61"/>
                  </a:lnTo>
                  <a:lnTo>
                    <a:pt x="866" y="61"/>
                  </a:lnTo>
                  <a:lnTo>
                    <a:pt x="868" y="60"/>
                  </a:lnTo>
                  <a:lnTo>
                    <a:pt x="870" y="59"/>
                  </a:lnTo>
                  <a:lnTo>
                    <a:pt x="872" y="58"/>
                  </a:lnTo>
                  <a:lnTo>
                    <a:pt x="874" y="57"/>
                  </a:lnTo>
                  <a:lnTo>
                    <a:pt x="876" y="57"/>
                  </a:lnTo>
                  <a:lnTo>
                    <a:pt x="878" y="56"/>
                  </a:lnTo>
                  <a:lnTo>
                    <a:pt x="880" y="55"/>
                  </a:lnTo>
                  <a:lnTo>
                    <a:pt x="882" y="54"/>
                  </a:lnTo>
                  <a:lnTo>
                    <a:pt x="884" y="54"/>
                  </a:lnTo>
                  <a:lnTo>
                    <a:pt x="886" y="53"/>
                  </a:lnTo>
                  <a:lnTo>
                    <a:pt x="888" y="52"/>
                  </a:lnTo>
                  <a:lnTo>
                    <a:pt x="890" y="51"/>
                  </a:lnTo>
                  <a:lnTo>
                    <a:pt x="892" y="50"/>
                  </a:lnTo>
                  <a:lnTo>
                    <a:pt x="894" y="50"/>
                  </a:lnTo>
                  <a:lnTo>
                    <a:pt x="896" y="49"/>
                  </a:lnTo>
                  <a:lnTo>
                    <a:pt x="898" y="48"/>
                  </a:lnTo>
                  <a:lnTo>
                    <a:pt x="900" y="47"/>
                  </a:lnTo>
                  <a:lnTo>
                    <a:pt x="902" y="46"/>
                  </a:lnTo>
                  <a:lnTo>
                    <a:pt x="904" y="46"/>
                  </a:lnTo>
                  <a:lnTo>
                    <a:pt x="906" y="45"/>
                  </a:lnTo>
                  <a:lnTo>
                    <a:pt x="908" y="44"/>
                  </a:lnTo>
                  <a:lnTo>
                    <a:pt x="910" y="43"/>
                  </a:lnTo>
                  <a:lnTo>
                    <a:pt x="912" y="43"/>
                  </a:lnTo>
                  <a:lnTo>
                    <a:pt x="914" y="42"/>
                  </a:lnTo>
                  <a:lnTo>
                    <a:pt x="916" y="41"/>
                  </a:lnTo>
                  <a:lnTo>
                    <a:pt x="918" y="40"/>
                  </a:lnTo>
                  <a:lnTo>
                    <a:pt x="920" y="39"/>
                  </a:lnTo>
                  <a:lnTo>
                    <a:pt x="922" y="39"/>
                  </a:lnTo>
                  <a:lnTo>
                    <a:pt x="924" y="38"/>
                  </a:lnTo>
                  <a:lnTo>
                    <a:pt x="926" y="37"/>
                  </a:lnTo>
                  <a:lnTo>
                    <a:pt x="928" y="36"/>
                  </a:lnTo>
                  <a:lnTo>
                    <a:pt x="930" y="35"/>
                  </a:lnTo>
                  <a:lnTo>
                    <a:pt x="932" y="35"/>
                  </a:lnTo>
                  <a:lnTo>
                    <a:pt x="934" y="34"/>
                  </a:lnTo>
                  <a:lnTo>
                    <a:pt x="936" y="33"/>
                  </a:lnTo>
                  <a:lnTo>
                    <a:pt x="938" y="32"/>
                  </a:lnTo>
                  <a:lnTo>
                    <a:pt x="940" y="32"/>
                  </a:lnTo>
                  <a:lnTo>
                    <a:pt x="942" y="31"/>
                  </a:lnTo>
                  <a:lnTo>
                    <a:pt x="944" y="30"/>
                  </a:lnTo>
                  <a:lnTo>
                    <a:pt x="946" y="29"/>
                  </a:lnTo>
                  <a:lnTo>
                    <a:pt x="948" y="28"/>
                  </a:lnTo>
                  <a:lnTo>
                    <a:pt x="950" y="28"/>
                  </a:lnTo>
                  <a:lnTo>
                    <a:pt x="952" y="27"/>
                  </a:lnTo>
                  <a:lnTo>
                    <a:pt x="954" y="26"/>
                  </a:lnTo>
                  <a:lnTo>
                    <a:pt x="956" y="25"/>
                  </a:lnTo>
                  <a:lnTo>
                    <a:pt x="958" y="24"/>
                  </a:lnTo>
                  <a:lnTo>
                    <a:pt x="960" y="24"/>
                  </a:lnTo>
                  <a:lnTo>
                    <a:pt x="962" y="23"/>
                  </a:lnTo>
                  <a:lnTo>
                    <a:pt x="964" y="22"/>
                  </a:lnTo>
                  <a:lnTo>
                    <a:pt x="966" y="21"/>
                  </a:lnTo>
                  <a:lnTo>
                    <a:pt x="968" y="21"/>
                  </a:lnTo>
                  <a:lnTo>
                    <a:pt x="970" y="20"/>
                  </a:lnTo>
                  <a:lnTo>
                    <a:pt x="972" y="19"/>
                  </a:lnTo>
                  <a:lnTo>
                    <a:pt x="974" y="18"/>
                  </a:lnTo>
                  <a:lnTo>
                    <a:pt x="976" y="17"/>
                  </a:lnTo>
                  <a:lnTo>
                    <a:pt x="978" y="17"/>
                  </a:lnTo>
                  <a:lnTo>
                    <a:pt x="980" y="16"/>
                  </a:lnTo>
                  <a:lnTo>
                    <a:pt x="982" y="15"/>
                  </a:lnTo>
                  <a:lnTo>
                    <a:pt x="984" y="14"/>
                  </a:lnTo>
                  <a:lnTo>
                    <a:pt x="986" y="13"/>
                  </a:lnTo>
                  <a:lnTo>
                    <a:pt x="988" y="13"/>
                  </a:lnTo>
                  <a:lnTo>
                    <a:pt x="990" y="12"/>
                  </a:lnTo>
                  <a:lnTo>
                    <a:pt x="992" y="11"/>
                  </a:lnTo>
                  <a:lnTo>
                    <a:pt x="994" y="10"/>
                  </a:lnTo>
                  <a:lnTo>
                    <a:pt x="996" y="10"/>
                  </a:lnTo>
                  <a:lnTo>
                    <a:pt x="998" y="9"/>
                  </a:lnTo>
                  <a:lnTo>
                    <a:pt x="1000" y="8"/>
                  </a:lnTo>
                  <a:lnTo>
                    <a:pt x="1002" y="7"/>
                  </a:lnTo>
                  <a:lnTo>
                    <a:pt x="1004" y="6"/>
                  </a:lnTo>
                  <a:lnTo>
                    <a:pt x="1006" y="6"/>
                  </a:lnTo>
                  <a:lnTo>
                    <a:pt x="1008" y="5"/>
                  </a:lnTo>
                  <a:lnTo>
                    <a:pt x="1010" y="4"/>
                  </a:lnTo>
                  <a:lnTo>
                    <a:pt x="1012" y="3"/>
                  </a:lnTo>
                  <a:lnTo>
                    <a:pt x="1014" y="2"/>
                  </a:lnTo>
                  <a:lnTo>
                    <a:pt x="1016" y="2"/>
                  </a:lnTo>
                  <a:lnTo>
                    <a:pt x="1018" y="1"/>
                  </a:lnTo>
                  <a:lnTo>
                    <a:pt x="1020" y="0"/>
                  </a:lnTo>
                  <a:lnTo>
                    <a:pt x="1021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55" name="Freeform 145">
              <a:extLst>
                <a:ext uri="{FF2B5EF4-FFF2-40B4-BE49-F238E27FC236}">
                  <a16:creationId xmlns:a16="http://schemas.microsoft.com/office/drawing/2014/main" id="{12FC65DD-9DDD-43EA-94F4-9363FDC17D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1623"/>
              <a:ext cx="23" cy="14"/>
            </a:xfrm>
            <a:custGeom>
              <a:avLst/>
              <a:gdLst>
                <a:gd name="T0" fmla="*/ 592 w 12"/>
                <a:gd name="T1" fmla="*/ 2391 h 5"/>
                <a:gd name="T2" fmla="*/ 485 w 12"/>
                <a:gd name="T3" fmla="*/ 1912 h 5"/>
                <a:gd name="T4" fmla="*/ 393 w 12"/>
                <a:gd name="T5" fmla="*/ 1364 h 5"/>
                <a:gd name="T6" fmla="*/ 309 w 12"/>
                <a:gd name="T7" fmla="*/ 1364 h 5"/>
                <a:gd name="T8" fmla="*/ 205 w 12"/>
                <a:gd name="T9" fmla="*/ 1050 h 5"/>
                <a:gd name="T10" fmla="*/ 107 w 12"/>
                <a:gd name="T11" fmla="*/ 487 h 5"/>
                <a:gd name="T12" fmla="*/ 0 w 12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5"/>
                <a:gd name="T23" fmla="*/ 12 w 12"/>
                <a:gd name="T24" fmla="*/ 5 h 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5">
                  <a:moveTo>
                    <a:pt x="12" y="5"/>
                  </a:moveTo>
                  <a:lnTo>
                    <a:pt x="10" y="4"/>
                  </a:lnTo>
                  <a:lnTo>
                    <a:pt x="8" y="3"/>
                  </a:lnTo>
                  <a:lnTo>
                    <a:pt x="6" y="3"/>
                  </a:lnTo>
                  <a:lnTo>
                    <a:pt x="4" y="2"/>
                  </a:lnTo>
                  <a:lnTo>
                    <a:pt x="2" y="1"/>
                  </a:lnTo>
                  <a:lnTo>
                    <a:pt x="0" y="0"/>
                  </a:lnTo>
                </a:path>
              </a:pathLst>
            </a:cu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56" name="Freeform 146">
              <a:extLst>
                <a:ext uri="{FF2B5EF4-FFF2-40B4-BE49-F238E27FC236}">
                  <a16:creationId xmlns:a16="http://schemas.microsoft.com/office/drawing/2014/main" id="{919A3970-634A-4A6D-8FAF-CFD67B006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" y="1637"/>
              <a:ext cx="1720" cy="1027"/>
            </a:xfrm>
            <a:custGeom>
              <a:avLst/>
              <a:gdLst>
                <a:gd name="T0" fmla="*/ 630 w 909"/>
                <a:gd name="T1" fmla="*/ 2739 h 357"/>
                <a:gd name="T2" fmla="*/ 1381 w 909"/>
                <a:gd name="T3" fmla="*/ 6927 h 357"/>
                <a:gd name="T4" fmla="*/ 2112 w 909"/>
                <a:gd name="T5" fmla="*/ 10287 h 357"/>
                <a:gd name="T6" fmla="*/ 2833 w 909"/>
                <a:gd name="T7" fmla="*/ 13573 h 357"/>
                <a:gd name="T8" fmla="*/ 3591 w 909"/>
                <a:gd name="T9" fmla="*/ 17519 h 357"/>
                <a:gd name="T10" fmla="*/ 4322 w 909"/>
                <a:gd name="T11" fmla="*/ 20879 h 357"/>
                <a:gd name="T12" fmla="*/ 5056 w 909"/>
                <a:gd name="T13" fmla="*/ 24447 h 357"/>
                <a:gd name="T14" fmla="*/ 5764 w 909"/>
                <a:gd name="T15" fmla="*/ 27807 h 357"/>
                <a:gd name="T16" fmla="*/ 6524 w 909"/>
                <a:gd name="T17" fmla="*/ 31713 h 357"/>
                <a:gd name="T18" fmla="*/ 7257 w 909"/>
                <a:gd name="T19" fmla="*/ 35065 h 357"/>
                <a:gd name="T20" fmla="*/ 7987 w 909"/>
                <a:gd name="T21" fmla="*/ 38615 h 357"/>
                <a:gd name="T22" fmla="*/ 8732 w 909"/>
                <a:gd name="T23" fmla="*/ 42521 h 357"/>
                <a:gd name="T24" fmla="*/ 9455 w 909"/>
                <a:gd name="T25" fmla="*/ 45873 h 357"/>
                <a:gd name="T26" fmla="*/ 10189 w 909"/>
                <a:gd name="T27" fmla="*/ 49233 h 357"/>
                <a:gd name="T28" fmla="*/ 10907 w 909"/>
                <a:gd name="T29" fmla="*/ 52809 h 357"/>
                <a:gd name="T30" fmla="*/ 11665 w 909"/>
                <a:gd name="T31" fmla="*/ 56778 h 357"/>
                <a:gd name="T32" fmla="*/ 12400 w 909"/>
                <a:gd name="T33" fmla="*/ 60064 h 357"/>
                <a:gd name="T34" fmla="*/ 13130 w 909"/>
                <a:gd name="T35" fmla="*/ 63424 h 357"/>
                <a:gd name="T36" fmla="*/ 13849 w 909"/>
                <a:gd name="T37" fmla="*/ 67397 h 357"/>
                <a:gd name="T38" fmla="*/ 14600 w 909"/>
                <a:gd name="T39" fmla="*/ 70946 h 357"/>
                <a:gd name="T40" fmla="*/ 15331 w 909"/>
                <a:gd name="T41" fmla="*/ 74298 h 357"/>
                <a:gd name="T42" fmla="*/ 16061 w 909"/>
                <a:gd name="T43" fmla="*/ 77586 h 357"/>
                <a:gd name="T44" fmla="*/ 16810 w 909"/>
                <a:gd name="T45" fmla="*/ 81565 h 357"/>
                <a:gd name="T46" fmla="*/ 17541 w 909"/>
                <a:gd name="T47" fmla="*/ 85132 h 357"/>
                <a:gd name="T48" fmla="*/ 18263 w 909"/>
                <a:gd name="T49" fmla="*/ 88492 h 357"/>
                <a:gd name="T50" fmla="*/ 18998 w 909"/>
                <a:gd name="T51" fmla="*/ 92398 h 357"/>
                <a:gd name="T52" fmla="*/ 19743 w 909"/>
                <a:gd name="T53" fmla="*/ 95750 h 357"/>
                <a:gd name="T54" fmla="*/ 20473 w 909"/>
                <a:gd name="T55" fmla="*/ 99110 h 357"/>
                <a:gd name="T56" fmla="*/ 21206 w 909"/>
                <a:gd name="T57" fmla="*/ 102660 h 357"/>
                <a:gd name="T58" fmla="*/ 21936 w 909"/>
                <a:gd name="T59" fmla="*/ 106558 h 357"/>
                <a:gd name="T60" fmla="*/ 22674 w 909"/>
                <a:gd name="T61" fmla="*/ 109918 h 357"/>
                <a:gd name="T62" fmla="*/ 23408 w 909"/>
                <a:gd name="T63" fmla="*/ 113278 h 357"/>
                <a:gd name="T64" fmla="*/ 24139 w 909"/>
                <a:gd name="T65" fmla="*/ 117251 h 357"/>
                <a:gd name="T66" fmla="*/ 24884 w 909"/>
                <a:gd name="T67" fmla="*/ 120752 h 357"/>
                <a:gd name="T68" fmla="*/ 25615 w 909"/>
                <a:gd name="T69" fmla="*/ 124112 h 357"/>
                <a:gd name="T70" fmla="*/ 26341 w 909"/>
                <a:gd name="T71" fmla="*/ 127463 h 357"/>
                <a:gd name="T72" fmla="*/ 27072 w 909"/>
                <a:gd name="T73" fmla="*/ 131419 h 357"/>
                <a:gd name="T74" fmla="*/ 27815 w 909"/>
                <a:gd name="T75" fmla="*/ 134986 h 357"/>
                <a:gd name="T76" fmla="*/ 28549 w 909"/>
                <a:gd name="T77" fmla="*/ 138271 h 357"/>
                <a:gd name="T78" fmla="*/ 29280 w 909"/>
                <a:gd name="T79" fmla="*/ 142250 h 357"/>
                <a:gd name="T80" fmla="*/ 30010 w 909"/>
                <a:gd name="T81" fmla="*/ 145604 h 357"/>
                <a:gd name="T82" fmla="*/ 30752 w 909"/>
                <a:gd name="T83" fmla="*/ 149177 h 357"/>
                <a:gd name="T84" fmla="*/ 31482 w 909"/>
                <a:gd name="T85" fmla="*/ 153083 h 357"/>
                <a:gd name="T86" fmla="*/ 32213 w 909"/>
                <a:gd name="T87" fmla="*/ 156412 h 357"/>
                <a:gd name="T88" fmla="*/ 32960 w 909"/>
                <a:gd name="T89" fmla="*/ 159772 h 357"/>
                <a:gd name="T90" fmla="*/ 33692 w 909"/>
                <a:gd name="T91" fmla="*/ 163336 h 357"/>
                <a:gd name="T92" fmla="*/ 34423 w 909"/>
                <a:gd name="T93" fmla="*/ 167243 h 357"/>
                <a:gd name="T94" fmla="*/ 35149 w 909"/>
                <a:gd name="T95" fmla="*/ 170603 h 357"/>
                <a:gd name="T96" fmla="*/ 35893 w 909"/>
                <a:gd name="T97" fmla="*/ 173954 h 357"/>
                <a:gd name="T98" fmla="*/ 36623 w 909"/>
                <a:gd name="T99" fmla="*/ 177936 h 357"/>
                <a:gd name="T100" fmla="*/ 37357 w 909"/>
                <a:gd name="T101" fmla="*/ 181437 h 357"/>
                <a:gd name="T102" fmla="*/ 38109 w 909"/>
                <a:gd name="T103" fmla="*/ 184762 h 357"/>
                <a:gd name="T104" fmla="*/ 38826 w 909"/>
                <a:gd name="T105" fmla="*/ 188122 h 357"/>
                <a:gd name="T106" fmla="*/ 39556 w 909"/>
                <a:gd name="T107" fmla="*/ 192104 h 357"/>
                <a:gd name="T108" fmla="*/ 40290 w 909"/>
                <a:gd name="T109" fmla="*/ 195455 h 357"/>
                <a:gd name="T110" fmla="*/ 41049 w 909"/>
                <a:gd name="T111" fmla="*/ 199031 h 357"/>
                <a:gd name="T112" fmla="*/ 41727 w 909"/>
                <a:gd name="T113" fmla="*/ 202316 h 35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909"/>
                <a:gd name="T172" fmla="*/ 0 h 357"/>
                <a:gd name="T173" fmla="*/ 909 w 909"/>
                <a:gd name="T174" fmla="*/ 357 h 35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909" h="357">
                  <a:moveTo>
                    <a:pt x="0" y="0"/>
                  </a:moveTo>
                  <a:lnTo>
                    <a:pt x="2" y="1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3"/>
                  </a:lnTo>
                  <a:lnTo>
                    <a:pt x="10" y="4"/>
                  </a:lnTo>
                  <a:lnTo>
                    <a:pt x="12" y="5"/>
                  </a:lnTo>
                  <a:lnTo>
                    <a:pt x="14" y="5"/>
                  </a:lnTo>
                  <a:lnTo>
                    <a:pt x="16" y="6"/>
                  </a:lnTo>
                  <a:lnTo>
                    <a:pt x="18" y="7"/>
                  </a:lnTo>
                  <a:lnTo>
                    <a:pt x="20" y="8"/>
                  </a:lnTo>
                  <a:lnTo>
                    <a:pt x="22" y="9"/>
                  </a:lnTo>
                  <a:lnTo>
                    <a:pt x="24" y="9"/>
                  </a:lnTo>
                  <a:lnTo>
                    <a:pt x="26" y="10"/>
                  </a:lnTo>
                  <a:lnTo>
                    <a:pt x="28" y="11"/>
                  </a:lnTo>
                  <a:lnTo>
                    <a:pt x="30" y="12"/>
                  </a:lnTo>
                  <a:lnTo>
                    <a:pt x="32" y="13"/>
                  </a:lnTo>
                  <a:lnTo>
                    <a:pt x="34" y="13"/>
                  </a:lnTo>
                  <a:lnTo>
                    <a:pt x="36" y="14"/>
                  </a:lnTo>
                  <a:lnTo>
                    <a:pt x="38" y="15"/>
                  </a:lnTo>
                  <a:lnTo>
                    <a:pt x="40" y="16"/>
                  </a:lnTo>
                  <a:lnTo>
                    <a:pt x="42" y="16"/>
                  </a:lnTo>
                  <a:lnTo>
                    <a:pt x="44" y="17"/>
                  </a:lnTo>
                  <a:lnTo>
                    <a:pt x="46" y="18"/>
                  </a:lnTo>
                  <a:lnTo>
                    <a:pt x="48" y="19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4" y="21"/>
                  </a:lnTo>
                  <a:lnTo>
                    <a:pt x="56" y="22"/>
                  </a:lnTo>
                  <a:lnTo>
                    <a:pt x="58" y="23"/>
                  </a:lnTo>
                  <a:lnTo>
                    <a:pt x="60" y="24"/>
                  </a:lnTo>
                  <a:lnTo>
                    <a:pt x="62" y="24"/>
                  </a:lnTo>
                  <a:lnTo>
                    <a:pt x="64" y="25"/>
                  </a:lnTo>
                  <a:lnTo>
                    <a:pt x="66" y="26"/>
                  </a:lnTo>
                  <a:lnTo>
                    <a:pt x="68" y="27"/>
                  </a:lnTo>
                  <a:lnTo>
                    <a:pt x="70" y="27"/>
                  </a:lnTo>
                  <a:lnTo>
                    <a:pt x="72" y="28"/>
                  </a:lnTo>
                  <a:lnTo>
                    <a:pt x="74" y="29"/>
                  </a:lnTo>
                  <a:lnTo>
                    <a:pt x="76" y="30"/>
                  </a:lnTo>
                  <a:lnTo>
                    <a:pt x="78" y="31"/>
                  </a:lnTo>
                  <a:lnTo>
                    <a:pt x="80" y="31"/>
                  </a:lnTo>
                  <a:lnTo>
                    <a:pt x="82" y="32"/>
                  </a:lnTo>
                  <a:lnTo>
                    <a:pt x="84" y="33"/>
                  </a:lnTo>
                  <a:lnTo>
                    <a:pt x="86" y="34"/>
                  </a:lnTo>
                  <a:lnTo>
                    <a:pt x="88" y="35"/>
                  </a:lnTo>
                  <a:lnTo>
                    <a:pt x="90" y="35"/>
                  </a:lnTo>
                  <a:lnTo>
                    <a:pt x="92" y="36"/>
                  </a:lnTo>
                  <a:lnTo>
                    <a:pt x="94" y="37"/>
                  </a:lnTo>
                  <a:lnTo>
                    <a:pt x="96" y="38"/>
                  </a:lnTo>
                  <a:lnTo>
                    <a:pt x="98" y="38"/>
                  </a:lnTo>
                  <a:lnTo>
                    <a:pt x="100" y="39"/>
                  </a:lnTo>
                  <a:lnTo>
                    <a:pt x="102" y="40"/>
                  </a:lnTo>
                  <a:lnTo>
                    <a:pt x="104" y="41"/>
                  </a:lnTo>
                  <a:lnTo>
                    <a:pt x="106" y="42"/>
                  </a:lnTo>
                  <a:lnTo>
                    <a:pt x="108" y="42"/>
                  </a:lnTo>
                  <a:lnTo>
                    <a:pt x="110" y="43"/>
                  </a:lnTo>
                  <a:lnTo>
                    <a:pt x="112" y="44"/>
                  </a:lnTo>
                  <a:lnTo>
                    <a:pt x="114" y="45"/>
                  </a:lnTo>
                  <a:lnTo>
                    <a:pt x="116" y="46"/>
                  </a:lnTo>
                  <a:lnTo>
                    <a:pt x="118" y="46"/>
                  </a:lnTo>
                  <a:lnTo>
                    <a:pt x="120" y="47"/>
                  </a:lnTo>
                  <a:lnTo>
                    <a:pt x="122" y="48"/>
                  </a:lnTo>
                  <a:lnTo>
                    <a:pt x="124" y="49"/>
                  </a:lnTo>
                  <a:lnTo>
                    <a:pt x="126" y="49"/>
                  </a:lnTo>
                  <a:lnTo>
                    <a:pt x="128" y="50"/>
                  </a:lnTo>
                  <a:lnTo>
                    <a:pt x="130" y="51"/>
                  </a:lnTo>
                  <a:lnTo>
                    <a:pt x="132" y="52"/>
                  </a:lnTo>
                  <a:lnTo>
                    <a:pt x="134" y="53"/>
                  </a:lnTo>
                  <a:lnTo>
                    <a:pt x="136" y="53"/>
                  </a:lnTo>
                  <a:lnTo>
                    <a:pt x="138" y="54"/>
                  </a:lnTo>
                  <a:lnTo>
                    <a:pt x="140" y="55"/>
                  </a:lnTo>
                  <a:lnTo>
                    <a:pt x="142" y="56"/>
                  </a:lnTo>
                  <a:lnTo>
                    <a:pt x="144" y="57"/>
                  </a:lnTo>
                  <a:lnTo>
                    <a:pt x="146" y="57"/>
                  </a:lnTo>
                  <a:lnTo>
                    <a:pt x="148" y="58"/>
                  </a:lnTo>
                  <a:lnTo>
                    <a:pt x="150" y="59"/>
                  </a:lnTo>
                  <a:lnTo>
                    <a:pt x="152" y="60"/>
                  </a:lnTo>
                  <a:lnTo>
                    <a:pt x="154" y="60"/>
                  </a:lnTo>
                  <a:lnTo>
                    <a:pt x="156" y="61"/>
                  </a:lnTo>
                  <a:lnTo>
                    <a:pt x="158" y="62"/>
                  </a:lnTo>
                  <a:lnTo>
                    <a:pt x="160" y="63"/>
                  </a:lnTo>
                  <a:lnTo>
                    <a:pt x="162" y="64"/>
                  </a:lnTo>
                  <a:lnTo>
                    <a:pt x="164" y="64"/>
                  </a:lnTo>
                  <a:lnTo>
                    <a:pt x="166" y="65"/>
                  </a:lnTo>
                  <a:lnTo>
                    <a:pt x="168" y="66"/>
                  </a:lnTo>
                  <a:lnTo>
                    <a:pt x="170" y="67"/>
                  </a:lnTo>
                  <a:lnTo>
                    <a:pt x="172" y="68"/>
                  </a:lnTo>
                  <a:lnTo>
                    <a:pt x="174" y="68"/>
                  </a:lnTo>
                  <a:lnTo>
                    <a:pt x="176" y="69"/>
                  </a:lnTo>
                  <a:lnTo>
                    <a:pt x="178" y="70"/>
                  </a:lnTo>
                  <a:lnTo>
                    <a:pt x="180" y="71"/>
                  </a:lnTo>
                  <a:lnTo>
                    <a:pt x="182" y="71"/>
                  </a:lnTo>
                  <a:lnTo>
                    <a:pt x="184" y="72"/>
                  </a:lnTo>
                  <a:lnTo>
                    <a:pt x="186" y="73"/>
                  </a:lnTo>
                  <a:lnTo>
                    <a:pt x="188" y="74"/>
                  </a:lnTo>
                  <a:lnTo>
                    <a:pt x="190" y="75"/>
                  </a:lnTo>
                  <a:lnTo>
                    <a:pt x="192" y="75"/>
                  </a:lnTo>
                  <a:lnTo>
                    <a:pt x="194" y="76"/>
                  </a:lnTo>
                  <a:lnTo>
                    <a:pt x="196" y="77"/>
                  </a:lnTo>
                  <a:lnTo>
                    <a:pt x="198" y="78"/>
                  </a:lnTo>
                  <a:lnTo>
                    <a:pt x="200" y="79"/>
                  </a:lnTo>
                  <a:lnTo>
                    <a:pt x="202" y="79"/>
                  </a:lnTo>
                  <a:lnTo>
                    <a:pt x="204" y="80"/>
                  </a:lnTo>
                  <a:lnTo>
                    <a:pt x="206" y="81"/>
                  </a:lnTo>
                  <a:lnTo>
                    <a:pt x="208" y="82"/>
                  </a:lnTo>
                  <a:lnTo>
                    <a:pt x="210" y="82"/>
                  </a:lnTo>
                  <a:lnTo>
                    <a:pt x="212" y="83"/>
                  </a:lnTo>
                  <a:lnTo>
                    <a:pt x="214" y="84"/>
                  </a:lnTo>
                  <a:lnTo>
                    <a:pt x="216" y="85"/>
                  </a:lnTo>
                  <a:lnTo>
                    <a:pt x="218" y="86"/>
                  </a:lnTo>
                  <a:lnTo>
                    <a:pt x="220" y="86"/>
                  </a:lnTo>
                  <a:lnTo>
                    <a:pt x="222" y="87"/>
                  </a:lnTo>
                  <a:lnTo>
                    <a:pt x="224" y="88"/>
                  </a:lnTo>
                  <a:lnTo>
                    <a:pt x="226" y="89"/>
                  </a:lnTo>
                  <a:lnTo>
                    <a:pt x="228" y="90"/>
                  </a:lnTo>
                  <a:lnTo>
                    <a:pt x="230" y="90"/>
                  </a:lnTo>
                  <a:lnTo>
                    <a:pt x="232" y="91"/>
                  </a:lnTo>
                  <a:lnTo>
                    <a:pt x="234" y="92"/>
                  </a:lnTo>
                  <a:lnTo>
                    <a:pt x="236" y="93"/>
                  </a:lnTo>
                  <a:lnTo>
                    <a:pt x="238" y="93"/>
                  </a:lnTo>
                  <a:lnTo>
                    <a:pt x="240" y="94"/>
                  </a:lnTo>
                  <a:lnTo>
                    <a:pt x="242" y="95"/>
                  </a:lnTo>
                  <a:lnTo>
                    <a:pt x="244" y="96"/>
                  </a:lnTo>
                  <a:lnTo>
                    <a:pt x="246" y="97"/>
                  </a:lnTo>
                  <a:lnTo>
                    <a:pt x="248" y="97"/>
                  </a:lnTo>
                  <a:lnTo>
                    <a:pt x="250" y="98"/>
                  </a:lnTo>
                  <a:lnTo>
                    <a:pt x="252" y="99"/>
                  </a:lnTo>
                  <a:lnTo>
                    <a:pt x="254" y="100"/>
                  </a:lnTo>
                  <a:lnTo>
                    <a:pt x="256" y="101"/>
                  </a:lnTo>
                  <a:lnTo>
                    <a:pt x="258" y="101"/>
                  </a:lnTo>
                  <a:lnTo>
                    <a:pt x="260" y="102"/>
                  </a:lnTo>
                  <a:lnTo>
                    <a:pt x="262" y="103"/>
                  </a:lnTo>
                  <a:lnTo>
                    <a:pt x="264" y="104"/>
                  </a:lnTo>
                  <a:lnTo>
                    <a:pt x="266" y="104"/>
                  </a:lnTo>
                  <a:lnTo>
                    <a:pt x="268" y="105"/>
                  </a:lnTo>
                  <a:lnTo>
                    <a:pt x="270" y="106"/>
                  </a:lnTo>
                  <a:lnTo>
                    <a:pt x="272" y="107"/>
                  </a:lnTo>
                  <a:lnTo>
                    <a:pt x="274" y="108"/>
                  </a:lnTo>
                  <a:lnTo>
                    <a:pt x="276" y="108"/>
                  </a:lnTo>
                  <a:lnTo>
                    <a:pt x="278" y="109"/>
                  </a:lnTo>
                  <a:lnTo>
                    <a:pt x="280" y="110"/>
                  </a:lnTo>
                  <a:lnTo>
                    <a:pt x="282" y="111"/>
                  </a:lnTo>
                  <a:lnTo>
                    <a:pt x="284" y="112"/>
                  </a:lnTo>
                  <a:lnTo>
                    <a:pt x="286" y="112"/>
                  </a:lnTo>
                  <a:lnTo>
                    <a:pt x="288" y="113"/>
                  </a:lnTo>
                  <a:lnTo>
                    <a:pt x="290" y="114"/>
                  </a:lnTo>
                  <a:lnTo>
                    <a:pt x="292" y="115"/>
                  </a:lnTo>
                  <a:lnTo>
                    <a:pt x="294" y="115"/>
                  </a:lnTo>
                  <a:lnTo>
                    <a:pt x="296" y="116"/>
                  </a:lnTo>
                  <a:lnTo>
                    <a:pt x="298" y="117"/>
                  </a:lnTo>
                  <a:lnTo>
                    <a:pt x="300" y="118"/>
                  </a:lnTo>
                  <a:lnTo>
                    <a:pt x="302" y="119"/>
                  </a:lnTo>
                  <a:lnTo>
                    <a:pt x="304" y="119"/>
                  </a:lnTo>
                  <a:lnTo>
                    <a:pt x="306" y="120"/>
                  </a:lnTo>
                  <a:lnTo>
                    <a:pt x="308" y="121"/>
                  </a:lnTo>
                  <a:lnTo>
                    <a:pt x="310" y="122"/>
                  </a:lnTo>
                  <a:lnTo>
                    <a:pt x="312" y="123"/>
                  </a:lnTo>
                  <a:lnTo>
                    <a:pt x="314" y="123"/>
                  </a:lnTo>
                  <a:lnTo>
                    <a:pt x="316" y="124"/>
                  </a:lnTo>
                  <a:lnTo>
                    <a:pt x="318" y="125"/>
                  </a:lnTo>
                  <a:lnTo>
                    <a:pt x="320" y="126"/>
                  </a:lnTo>
                  <a:lnTo>
                    <a:pt x="322" y="126"/>
                  </a:lnTo>
                  <a:lnTo>
                    <a:pt x="324" y="127"/>
                  </a:lnTo>
                  <a:lnTo>
                    <a:pt x="326" y="128"/>
                  </a:lnTo>
                  <a:lnTo>
                    <a:pt x="328" y="129"/>
                  </a:lnTo>
                  <a:lnTo>
                    <a:pt x="330" y="130"/>
                  </a:lnTo>
                  <a:lnTo>
                    <a:pt x="332" y="130"/>
                  </a:lnTo>
                  <a:lnTo>
                    <a:pt x="334" y="131"/>
                  </a:lnTo>
                  <a:lnTo>
                    <a:pt x="336" y="132"/>
                  </a:lnTo>
                  <a:lnTo>
                    <a:pt x="338" y="133"/>
                  </a:lnTo>
                  <a:lnTo>
                    <a:pt x="340" y="134"/>
                  </a:lnTo>
                  <a:lnTo>
                    <a:pt x="342" y="134"/>
                  </a:lnTo>
                  <a:lnTo>
                    <a:pt x="344" y="135"/>
                  </a:lnTo>
                  <a:lnTo>
                    <a:pt x="346" y="136"/>
                  </a:lnTo>
                  <a:lnTo>
                    <a:pt x="348" y="137"/>
                  </a:lnTo>
                  <a:lnTo>
                    <a:pt x="350" y="137"/>
                  </a:lnTo>
                  <a:lnTo>
                    <a:pt x="352" y="138"/>
                  </a:lnTo>
                  <a:lnTo>
                    <a:pt x="354" y="139"/>
                  </a:lnTo>
                  <a:lnTo>
                    <a:pt x="356" y="140"/>
                  </a:lnTo>
                  <a:lnTo>
                    <a:pt x="358" y="141"/>
                  </a:lnTo>
                  <a:lnTo>
                    <a:pt x="360" y="141"/>
                  </a:lnTo>
                  <a:lnTo>
                    <a:pt x="362" y="142"/>
                  </a:lnTo>
                  <a:lnTo>
                    <a:pt x="364" y="143"/>
                  </a:lnTo>
                  <a:lnTo>
                    <a:pt x="366" y="144"/>
                  </a:lnTo>
                  <a:lnTo>
                    <a:pt x="368" y="145"/>
                  </a:lnTo>
                  <a:lnTo>
                    <a:pt x="370" y="145"/>
                  </a:lnTo>
                  <a:lnTo>
                    <a:pt x="372" y="146"/>
                  </a:lnTo>
                  <a:lnTo>
                    <a:pt x="374" y="147"/>
                  </a:lnTo>
                  <a:lnTo>
                    <a:pt x="376" y="148"/>
                  </a:lnTo>
                  <a:lnTo>
                    <a:pt x="378" y="148"/>
                  </a:lnTo>
                  <a:lnTo>
                    <a:pt x="380" y="149"/>
                  </a:lnTo>
                  <a:lnTo>
                    <a:pt x="382" y="150"/>
                  </a:lnTo>
                  <a:lnTo>
                    <a:pt x="384" y="151"/>
                  </a:lnTo>
                  <a:lnTo>
                    <a:pt x="386" y="152"/>
                  </a:lnTo>
                  <a:lnTo>
                    <a:pt x="388" y="152"/>
                  </a:lnTo>
                  <a:lnTo>
                    <a:pt x="390" y="153"/>
                  </a:lnTo>
                  <a:lnTo>
                    <a:pt x="392" y="154"/>
                  </a:lnTo>
                  <a:lnTo>
                    <a:pt x="394" y="155"/>
                  </a:lnTo>
                  <a:lnTo>
                    <a:pt x="396" y="156"/>
                  </a:lnTo>
                  <a:lnTo>
                    <a:pt x="398" y="156"/>
                  </a:lnTo>
                  <a:lnTo>
                    <a:pt x="400" y="157"/>
                  </a:lnTo>
                  <a:lnTo>
                    <a:pt x="402" y="158"/>
                  </a:lnTo>
                  <a:lnTo>
                    <a:pt x="404" y="159"/>
                  </a:lnTo>
                  <a:lnTo>
                    <a:pt x="406" y="159"/>
                  </a:lnTo>
                  <a:lnTo>
                    <a:pt x="408" y="160"/>
                  </a:lnTo>
                  <a:lnTo>
                    <a:pt x="410" y="161"/>
                  </a:lnTo>
                  <a:lnTo>
                    <a:pt x="412" y="162"/>
                  </a:lnTo>
                  <a:lnTo>
                    <a:pt x="414" y="163"/>
                  </a:lnTo>
                  <a:lnTo>
                    <a:pt x="416" y="163"/>
                  </a:lnTo>
                  <a:lnTo>
                    <a:pt x="418" y="164"/>
                  </a:lnTo>
                  <a:lnTo>
                    <a:pt x="420" y="165"/>
                  </a:lnTo>
                  <a:lnTo>
                    <a:pt x="422" y="166"/>
                  </a:lnTo>
                  <a:lnTo>
                    <a:pt x="424" y="167"/>
                  </a:lnTo>
                  <a:lnTo>
                    <a:pt x="426" y="167"/>
                  </a:lnTo>
                  <a:lnTo>
                    <a:pt x="428" y="168"/>
                  </a:lnTo>
                  <a:lnTo>
                    <a:pt x="430" y="169"/>
                  </a:lnTo>
                  <a:lnTo>
                    <a:pt x="432" y="170"/>
                  </a:lnTo>
                  <a:lnTo>
                    <a:pt x="434" y="170"/>
                  </a:lnTo>
                  <a:lnTo>
                    <a:pt x="436" y="171"/>
                  </a:lnTo>
                  <a:lnTo>
                    <a:pt x="438" y="172"/>
                  </a:lnTo>
                  <a:lnTo>
                    <a:pt x="440" y="173"/>
                  </a:lnTo>
                  <a:lnTo>
                    <a:pt x="442" y="174"/>
                  </a:lnTo>
                  <a:lnTo>
                    <a:pt x="444" y="174"/>
                  </a:lnTo>
                  <a:lnTo>
                    <a:pt x="446" y="175"/>
                  </a:lnTo>
                  <a:lnTo>
                    <a:pt x="448" y="176"/>
                  </a:lnTo>
                  <a:lnTo>
                    <a:pt x="450" y="177"/>
                  </a:lnTo>
                  <a:lnTo>
                    <a:pt x="452" y="178"/>
                  </a:lnTo>
                  <a:lnTo>
                    <a:pt x="454" y="178"/>
                  </a:lnTo>
                  <a:lnTo>
                    <a:pt x="456" y="179"/>
                  </a:lnTo>
                  <a:lnTo>
                    <a:pt x="458" y="180"/>
                  </a:lnTo>
                  <a:lnTo>
                    <a:pt x="460" y="181"/>
                  </a:lnTo>
                  <a:lnTo>
                    <a:pt x="462" y="181"/>
                  </a:lnTo>
                  <a:lnTo>
                    <a:pt x="464" y="182"/>
                  </a:lnTo>
                  <a:lnTo>
                    <a:pt x="466" y="183"/>
                  </a:lnTo>
                  <a:lnTo>
                    <a:pt x="468" y="184"/>
                  </a:lnTo>
                  <a:lnTo>
                    <a:pt x="470" y="185"/>
                  </a:lnTo>
                  <a:lnTo>
                    <a:pt x="472" y="185"/>
                  </a:lnTo>
                  <a:lnTo>
                    <a:pt x="474" y="186"/>
                  </a:lnTo>
                  <a:lnTo>
                    <a:pt x="476" y="187"/>
                  </a:lnTo>
                  <a:lnTo>
                    <a:pt x="478" y="188"/>
                  </a:lnTo>
                  <a:lnTo>
                    <a:pt x="480" y="189"/>
                  </a:lnTo>
                  <a:lnTo>
                    <a:pt x="482" y="189"/>
                  </a:lnTo>
                  <a:lnTo>
                    <a:pt x="484" y="190"/>
                  </a:lnTo>
                  <a:lnTo>
                    <a:pt x="486" y="191"/>
                  </a:lnTo>
                  <a:lnTo>
                    <a:pt x="488" y="192"/>
                  </a:lnTo>
                  <a:lnTo>
                    <a:pt x="490" y="192"/>
                  </a:lnTo>
                  <a:lnTo>
                    <a:pt x="492" y="193"/>
                  </a:lnTo>
                  <a:lnTo>
                    <a:pt x="494" y="194"/>
                  </a:lnTo>
                  <a:lnTo>
                    <a:pt x="496" y="195"/>
                  </a:lnTo>
                  <a:lnTo>
                    <a:pt x="498" y="196"/>
                  </a:lnTo>
                  <a:lnTo>
                    <a:pt x="500" y="196"/>
                  </a:lnTo>
                  <a:lnTo>
                    <a:pt x="502" y="197"/>
                  </a:lnTo>
                  <a:lnTo>
                    <a:pt x="504" y="198"/>
                  </a:lnTo>
                  <a:lnTo>
                    <a:pt x="506" y="199"/>
                  </a:lnTo>
                  <a:lnTo>
                    <a:pt x="508" y="200"/>
                  </a:lnTo>
                  <a:lnTo>
                    <a:pt x="510" y="200"/>
                  </a:lnTo>
                  <a:lnTo>
                    <a:pt x="512" y="201"/>
                  </a:lnTo>
                  <a:lnTo>
                    <a:pt x="514" y="202"/>
                  </a:lnTo>
                  <a:lnTo>
                    <a:pt x="516" y="203"/>
                  </a:lnTo>
                  <a:lnTo>
                    <a:pt x="518" y="203"/>
                  </a:lnTo>
                  <a:lnTo>
                    <a:pt x="520" y="204"/>
                  </a:lnTo>
                  <a:lnTo>
                    <a:pt x="522" y="205"/>
                  </a:lnTo>
                  <a:lnTo>
                    <a:pt x="524" y="206"/>
                  </a:lnTo>
                  <a:lnTo>
                    <a:pt x="526" y="207"/>
                  </a:lnTo>
                  <a:lnTo>
                    <a:pt x="528" y="207"/>
                  </a:lnTo>
                  <a:lnTo>
                    <a:pt x="530" y="208"/>
                  </a:lnTo>
                  <a:lnTo>
                    <a:pt x="532" y="209"/>
                  </a:lnTo>
                  <a:lnTo>
                    <a:pt x="534" y="210"/>
                  </a:lnTo>
                  <a:lnTo>
                    <a:pt x="536" y="211"/>
                  </a:lnTo>
                  <a:lnTo>
                    <a:pt x="538" y="211"/>
                  </a:lnTo>
                  <a:lnTo>
                    <a:pt x="540" y="212"/>
                  </a:lnTo>
                  <a:lnTo>
                    <a:pt x="542" y="213"/>
                  </a:lnTo>
                  <a:lnTo>
                    <a:pt x="544" y="214"/>
                  </a:lnTo>
                  <a:lnTo>
                    <a:pt x="546" y="214"/>
                  </a:lnTo>
                  <a:lnTo>
                    <a:pt x="548" y="215"/>
                  </a:lnTo>
                  <a:lnTo>
                    <a:pt x="550" y="216"/>
                  </a:lnTo>
                  <a:lnTo>
                    <a:pt x="552" y="217"/>
                  </a:lnTo>
                  <a:lnTo>
                    <a:pt x="554" y="218"/>
                  </a:lnTo>
                  <a:lnTo>
                    <a:pt x="556" y="218"/>
                  </a:lnTo>
                  <a:lnTo>
                    <a:pt x="558" y="219"/>
                  </a:lnTo>
                  <a:lnTo>
                    <a:pt x="560" y="220"/>
                  </a:lnTo>
                  <a:lnTo>
                    <a:pt x="562" y="221"/>
                  </a:lnTo>
                  <a:lnTo>
                    <a:pt x="564" y="222"/>
                  </a:lnTo>
                  <a:lnTo>
                    <a:pt x="566" y="222"/>
                  </a:lnTo>
                  <a:lnTo>
                    <a:pt x="568" y="223"/>
                  </a:lnTo>
                  <a:lnTo>
                    <a:pt x="570" y="224"/>
                  </a:lnTo>
                  <a:lnTo>
                    <a:pt x="572" y="225"/>
                  </a:lnTo>
                  <a:lnTo>
                    <a:pt x="574" y="225"/>
                  </a:lnTo>
                  <a:lnTo>
                    <a:pt x="576" y="226"/>
                  </a:lnTo>
                  <a:lnTo>
                    <a:pt x="578" y="227"/>
                  </a:lnTo>
                  <a:lnTo>
                    <a:pt x="580" y="228"/>
                  </a:lnTo>
                  <a:lnTo>
                    <a:pt x="582" y="229"/>
                  </a:lnTo>
                  <a:lnTo>
                    <a:pt x="584" y="229"/>
                  </a:lnTo>
                  <a:lnTo>
                    <a:pt x="586" y="230"/>
                  </a:lnTo>
                  <a:lnTo>
                    <a:pt x="588" y="231"/>
                  </a:lnTo>
                  <a:lnTo>
                    <a:pt x="590" y="232"/>
                  </a:lnTo>
                  <a:lnTo>
                    <a:pt x="592" y="233"/>
                  </a:lnTo>
                  <a:lnTo>
                    <a:pt x="594" y="233"/>
                  </a:lnTo>
                  <a:lnTo>
                    <a:pt x="596" y="234"/>
                  </a:lnTo>
                  <a:lnTo>
                    <a:pt x="598" y="235"/>
                  </a:lnTo>
                  <a:lnTo>
                    <a:pt x="600" y="236"/>
                  </a:lnTo>
                  <a:lnTo>
                    <a:pt x="602" y="236"/>
                  </a:lnTo>
                  <a:lnTo>
                    <a:pt x="604" y="237"/>
                  </a:lnTo>
                  <a:lnTo>
                    <a:pt x="606" y="238"/>
                  </a:lnTo>
                  <a:lnTo>
                    <a:pt x="608" y="239"/>
                  </a:lnTo>
                  <a:lnTo>
                    <a:pt x="610" y="240"/>
                  </a:lnTo>
                  <a:lnTo>
                    <a:pt x="612" y="240"/>
                  </a:lnTo>
                  <a:lnTo>
                    <a:pt x="614" y="241"/>
                  </a:lnTo>
                  <a:lnTo>
                    <a:pt x="616" y="242"/>
                  </a:lnTo>
                  <a:lnTo>
                    <a:pt x="618" y="243"/>
                  </a:lnTo>
                  <a:lnTo>
                    <a:pt x="620" y="244"/>
                  </a:lnTo>
                  <a:lnTo>
                    <a:pt x="622" y="244"/>
                  </a:lnTo>
                  <a:lnTo>
                    <a:pt x="624" y="245"/>
                  </a:lnTo>
                  <a:lnTo>
                    <a:pt x="626" y="246"/>
                  </a:lnTo>
                  <a:lnTo>
                    <a:pt x="628" y="247"/>
                  </a:lnTo>
                  <a:lnTo>
                    <a:pt x="630" y="248"/>
                  </a:lnTo>
                  <a:lnTo>
                    <a:pt x="632" y="248"/>
                  </a:lnTo>
                  <a:lnTo>
                    <a:pt x="634" y="249"/>
                  </a:lnTo>
                  <a:lnTo>
                    <a:pt x="636" y="250"/>
                  </a:lnTo>
                  <a:lnTo>
                    <a:pt x="638" y="251"/>
                  </a:lnTo>
                  <a:lnTo>
                    <a:pt x="640" y="251"/>
                  </a:lnTo>
                  <a:lnTo>
                    <a:pt x="642" y="252"/>
                  </a:lnTo>
                  <a:lnTo>
                    <a:pt x="644" y="253"/>
                  </a:lnTo>
                  <a:lnTo>
                    <a:pt x="646" y="254"/>
                  </a:lnTo>
                  <a:lnTo>
                    <a:pt x="648" y="255"/>
                  </a:lnTo>
                  <a:lnTo>
                    <a:pt x="650" y="255"/>
                  </a:lnTo>
                  <a:lnTo>
                    <a:pt x="652" y="256"/>
                  </a:lnTo>
                  <a:lnTo>
                    <a:pt x="654" y="257"/>
                  </a:lnTo>
                  <a:lnTo>
                    <a:pt x="656" y="258"/>
                  </a:lnTo>
                  <a:lnTo>
                    <a:pt x="658" y="259"/>
                  </a:lnTo>
                  <a:lnTo>
                    <a:pt x="660" y="259"/>
                  </a:lnTo>
                  <a:lnTo>
                    <a:pt x="662" y="260"/>
                  </a:lnTo>
                  <a:lnTo>
                    <a:pt x="664" y="261"/>
                  </a:lnTo>
                  <a:lnTo>
                    <a:pt x="666" y="262"/>
                  </a:lnTo>
                  <a:lnTo>
                    <a:pt x="668" y="262"/>
                  </a:lnTo>
                  <a:lnTo>
                    <a:pt x="670" y="263"/>
                  </a:lnTo>
                  <a:lnTo>
                    <a:pt x="672" y="264"/>
                  </a:lnTo>
                  <a:lnTo>
                    <a:pt x="674" y="265"/>
                  </a:lnTo>
                  <a:lnTo>
                    <a:pt x="676" y="266"/>
                  </a:lnTo>
                  <a:lnTo>
                    <a:pt x="678" y="266"/>
                  </a:lnTo>
                  <a:lnTo>
                    <a:pt x="680" y="267"/>
                  </a:lnTo>
                  <a:lnTo>
                    <a:pt x="682" y="268"/>
                  </a:lnTo>
                  <a:lnTo>
                    <a:pt x="684" y="269"/>
                  </a:lnTo>
                  <a:lnTo>
                    <a:pt x="686" y="270"/>
                  </a:lnTo>
                  <a:lnTo>
                    <a:pt x="688" y="270"/>
                  </a:lnTo>
                  <a:lnTo>
                    <a:pt x="690" y="271"/>
                  </a:lnTo>
                  <a:lnTo>
                    <a:pt x="692" y="272"/>
                  </a:lnTo>
                  <a:lnTo>
                    <a:pt x="694" y="273"/>
                  </a:lnTo>
                  <a:lnTo>
                    <a:pt x="696" y="273"/>
                  </a:lnTo>
                  <a:lnTo>
                    <a:pt x="698" y="274"/>
                  </a:lnTo>
                  <a:lnTo>
                    <a:pt x="700" y="275"/>
                  </a:lnTo>
                  <a:lnTo>
                    <a:pt x="702" y="276"/>
                  </a:lnTo>
                  <a:lnTo>
                    <a:pt x="704" y="277"/>
                  </a:lnTo>
                  <a:lnTo>
                    <a:pt x="706" y="277"/>
                  </a:lnTo>
                  <a:lnTo>
                    <a:pt x="708" y="278"/>
                  </a:lnTo>
                  <a:lnTo>
                    <a:pt x="710" y="279"/>
                  </a:lnTo>
                  <a:lnTo>
                    <a:pt x="712" y="280"/>
                  </a:lnTo>
                  <a:lnTo>
                    <a:pt x="714" y="281"/>
                  </a:lnTo>
                  <a:lnTo>
                    <a:pt x="716" y="281"/>
                  </a:lnTo>
                  <a:lnTo>
                    <a:pt x="718" y="282"/>
                  </a:lnTo>
                  <a:lnTo>
                    <a:pt x="720" y="283"/>
                  </a:lnTo>
                  <a:lnTo>
                    <a:pt x="722" y="284"/>
                  </a:lnTo>
                  <a:lnTo>
                    <a:pt x="724" y="284"/>
                  </a:lnTo>
                  <a:lnTo>
                    <a:pt x="726" y="285"/>
                  </a:lnTo>
                  <a:lnTo>
                    <a:pt x="728" y="286"/>
                  </a:lnTo>
                  <a:lnTo>
                    <a:pt x="730" y="287"/>
                  </a:lnTo>
                  <a:lnTo>
                    <a:pt x="732" y="288"/>
                  </a:lnTo>
                  <a:lnTo>
                    <a:pt x="734" y="288"/>
                  </a:lnTo>
                  <a:lnTo>
                    <a:pt x="736" y="289"/>
                  </a:lnTo>
                  <a:lnTo>
                    <a:pt x="738" y="290"/>
                  </a:lnTo>
                  <a:lnTo>
                    <a:pt x="740" y="291"/>
                  </a:lnTo>
                  <a:lnTo>
                    <a:pt x="742" y="292"/>
                  </a:lnTo>
                  <a:lnTo>
                    <a:pt x="744" y="292"/>
                  </a:lnTo>
                  <a:lnTo>
                    <a:pt x="746" y="293"/>
                  </a:lnTo>
                  <a:lnTo>
                    <a:pt x="748" y="294"/>
                  </a:lnTo>
                  <a:lnTo>
                    <a:pt x="750" y="295"/>
                  </a:lnTo>
                  <a:lnTo>
                    <a:pt x="752" y="295"/>
                  </a:lnTo>
                  <a:lnTo>
                    <a:pt x="754" y="296"/>
                  </a:lnTo>
                  <a:lnTo>
                    <a:pt x="756" y="297"/>
                  </a:lnTo>
                  <a:lnTo>
                    <a:pt x="758" y="298"/>
                  </a:lnTo>
                  <a:lnTo>
                    <a:pt x="760" y="299"/>
                  </a:lnTo>
                  <a:lnTo>
                    <a:pt x="762" y="299"/>
                  </a:lnTo>
                  <a:lnTo>
                    <a:pt x="764" y="300"/>
                  </a:lnTo>
                  <a:lnTo>
                    <a:pt x="766" y="301"/>
                  </a:lnTo>
                  <a:lnTo>
                    <a:pt x="768" y="302"/>
                  </a:lnTo>
                  <a:lnTo>
                    <a:pt x="770" y="303"/>
                  </a:lnTo>
                  <a:lnTo>
                    <a:pt x="772" y="303"/>
                  </a:lnTo>
                  <a:lnTo>
                    <a:pt x="774" y="304"/>
                  </a:lnTo>
                  <a:lnTo>
                    <a:pt x="776" y="305"/>
                  </a:lnTo>
                  <a:lnTo>
                    <a:pt x="778" y="306"/>
                  </a:lnTo>
                  <a:lnTo>
                    <a:pt x="780" y="306"/>
                  </a:lnTo>
                  <a:lnTo>
                    <a:pt x="782" y="307"/>
                  </a:lnTo>
                  <a:lnTo>
                    <a:pt x="784" y="308"/>
                  </a:lnTo>
                  <a:lnTo>
                    <a:pt x="786" y="309"/>
                  </a:lnTo>
                  <a:lnTo>
                    <a:pt x="788" y="310"/>
                  </a:lnTo>
                  <a:lnTo>
                    <a:pt x="790" y="310"/>
                  </a:lnTo>
                  <a:lnTo>
                    <a:pt x="792" y="311"/>
                  </a:lnTo>
                  <a:lnTo>
                    <a:pt x="794" y="312"/>
                  </a:lnTo>
                  <a:lnTo>
                    <a:pt x="796" y="313"/>
                  </a:lnTo>
                  <a:lnTo>
                    <a:pt x="798" y="314"/>
                  </a:lnTo>
                  <a:lnTo>
                    <a:pt x="800" y="314"/>
                  </a:lnTo>
                  <a:lnTo>
                    <a:pt x="802" y="315"/>
                  </a:lnTo>
                  <a:lnTo>
                    <a:pt x="804" y="316"/>
                  </a:lnTo>
                  <a:lnTo>
                    <a:pt x="806" y="317"/>
                  </a:lnTo>
                  <a:lnTo>
                    <a:pt x="808" y="317"/>
                  </a:lnTo>
                  <a:lnTo>
                    <a:pt x="810" y="318"/>
                  </a:lnTo>
                  <a:lnTo>
                    <a:pt x="812" y="319"/>
                  </a:lnTo>
                  <a:lnTo>
                    <a:pt x="814" y="320"/>
                  </a:lnTo>
                  <a:lnTo>
                    <a:pt x="816" y="321"/>
                  </a:lnTo>
                  <a:lnTo>
                    <a:pt x="818" y="321"/>
                  </a:lnTo>
                  <a:lnTo>
                    <a:pt x="820" y="322"/>
                  </a:lnTo>
                  <a:lnTo>
                    <a:pt x="822" y="323"/>
                  </a:lnTo>
                  <a:lnTo>
                    <a:pt x="824" y="324"/>
                  </a:lnTo>
                  <a:lnTo>
                    <a:pt x="826" y="325"/>
                  </a:lnTo>
                  <a:lnTo>
                    <a:pt x="828" y="325"/>
                  </a:lnTo>
                  <a:lnTo>
                    <a:pt x="830" y="326"/>
                  </a:lnTo>
                  <a:lnTo>
                    <a:pt x="832" y="327"/>
                  </a:lnTo>
                  <a:lnTo>
                    <a:pt x="834" y="328"/>
                  </a:lnTo>
                  <a:lnTo>
                    <a:pt x="836" y="328"/>
                  </a:lnTo>
                  <a:lnTo>
                    <a:pt x="838" y="329"/>
                  </a:lnTo>
                  <a:lnTo>
                    <a:pt x="840" y="330"/>
                  </a:lnTo>
                  <a:lnTo>
                    <a:pt x="842" y="331"/>
                  </a:lnTo>
                  <a:lnTo>
                    <a:pt x="844" y="332"/>
                  </a:lnTo>
                  <a:lnTo>
                    <a:pt x="846" y="332"/>
                  </a:lnTo>
                  <a:lnTo>
                    <a:pt x="848" y="333"/>
                  </a:lnTo>
                  <a:lnTo>
                    <a:pt x="850" y="334"/>
                  </a:lnTo>
                  <a:lnTo>
                    <a:pt x="852" y="335"/>
                  </a:lnTo>
                  <a:lnTo>
                    <a:pt x="854" y="336"/>
                  </a:lnTo>
                  <a:lnTo>
                    <a:pt x="856" y="336"/>
                  </a:lnTo>
                  <a:lnTo>
                    <a:pt x="858" y="337"/>
                  </a:lnTo>
                  <a:lnTo>
                    <a:pt x="860" y="338"/>
                  </a:lnTo>
                  <a:lnTo>
                    <a:pt x="862" y="339"/>
                  </a:lnTo>
                  <a:lnTo>
                    <a:pt x="864" y="339"/>
                  </a:lnTo>
                  <a:lnTo>
                    <a:pt x="866" y="340"/>
                  </a:lnTo>
                  <a:lnTo>
                    <a:pt x="868" y="341"/>
                  </a:lnTo>
                  <a:lnTo>
                    <a:pt x="870" y="342"/>
                  </a:lnTo>
                  <a:lnTo>
                    <a:pt x="872" y="343"/>
                  </a:lnTo>
                  <a:lnTo>
                    <a:pt x="874" y="343"/>
                  </a:lnTo>
                  <a:lnTo>
                    <a:pt x="876" y="344"/>
                  </a:lnTo>
                  <a:lnTo>
                    <a:pt x="878" y="345"/>
                  </a:lnTo>
                  <a:lnTo>
                    <a:pt x="880" y="346"/>
                  </a:lnTo>
                  <a:lnTo>
                    <a:pt x="882" y="347"/>
                  </a:lnTo>
                  <a:lnTo>
                    <a:pt x="884" y="347"/>
                  </a:lnTo>
                  <a:lnTo>
                    <a:pt x="886" y="348"/>
                  </a:lnTo>
                  <a:lnTo>
                    <a:pt x="888" y="349"/>
                  </a:lnTo>
                  <a:lnTo>
                    <a:pt x="890" y="350"/>
                  </a:lnTo>
                  <a:lnTo>
                    <a:pt x="892" y="350"/>
                  </a:lnTo>
                  <a:lnTo>
                    <a:pt x="894" y="351"/>
                  </a:lnTo>
                  <a:lnTo>
                    <a:pt x="896" y="352"/>
                  </a:lnTo>
                  <a:lnTo>
                    <a:pt x="898" y="353"/>
                  </a:lnTo>
                  <a:lnTo>
                    <a:pt x="900" y="354"/>
                  </a:lnTo>
                  <a:lnTo>
                    <a:pt x="902" y="354"/>
                  </a:lnTo>
                  <a:lnTo>
                    <a:pt x="904" y="355"/>
                  </a:lnTo>
                  <a:lnTo>
                    <a:pt x="906" y="356"/>
                  </a:lnTo>
                  <a:lnTo>
                    <a:pt x="908" y="357"/>
                  </a:lnTo>
                  <a:lnTo>
                    <a:pt x="909" y="357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457" name="Rectangle 147">
              <a:extLst>
                <a:ext uri="{FF2B5EF4-FFF2-40B4-BE49-F238E27FC236}">
                  <a16:creationId xmlns:a16="http://schemas.microsoft.com/office/drawing/2014/main" id="{29F06389-90C6-4143-801F-2E4E7D0BC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" y="1623"/>
              <a:ext cx="1934" cy="1389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Calibri" panose="020F0502020204030204" pitchFamily="34" charset="0"/>
              </a:endParaRPr>
            </a:p>
          </p:txBody>
        </p:sp>
      </p:grpSp>
      <p:sp>
        <p:nvSpPr>
          <p:cNvPr id="29709" name="TextBox 232">
            <a:extLst>
              <a:ext uri="{FF2B5EF4-FFF2-40B4-BE49-F238E27FC236}">
                <a16:creationId xmlns:a16="http://schemas.microsoft.com/office/drawing/2014/main" id="{ED412775-39B9-4649-9258-D8B7A4306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" y="4929188"/>
            <a:ext cx="2973388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solidFill>
                  <a:srgbClr val="FF0000"/>
                </a:solidFill>
                <a:latin typeface="Calibri" panose="020F0502020204030204" pitchFamily="34" charset="0"/>
              </a:rPr>
              <a:t>3. </a:t>
            </a:r>
            <a:r>
              <a:rPr lang="en-CA" altLang="en-US" sz="2300" b="1">
                <a:solidFill>
                  <a:srgbClr val="FF0000"/>
                </a:solidFill>
                <a:latin typeface="Calibri" panose="020F0502020204030204" pitchFamily="34" charset="0"/>
              </a:rPr>
              <a:t>INFINITE SOLUTIONS</a:t>
            </a:r>
          </a:p>
        </p:txBody>
      </p:sp>
      <p:sp>
        <p:nvSpPr>
          <p:cNvPr id="29710" name="TextBox 233">
            <a:extLst>
              <a:ext uri="{FF2B5EF4-FFF2-40B4-BE49-F238E27FC236}">
                <a16:creationId xmlns:a16="http://schemas.microsoft.com/office/drawing/2014/main" id="{04394FE6-56F8-4AD7-AAE4-33E3A1892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3" y="5362575"/>
            <a:ext cx="30591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Calibri" panose="020F0502020204030204" pitchFamily="34" charset="0"/>
              </a:rPr>
              <a:t>Lines OVERLAP each other</a:t>
            </a:r>
          </a:p>
        </p:txBody>
      </p:sp>
      <p:sp>
        <p:nvSpPr>
          <p:cNvPr id="29711" name="TextBox 234">
            <a:extLst>
              <a:ext uri="{FF2B5EF4-FFF2-40B4-BE49-F238E27FC236}">
                <a16:creationId xmlns:a16="http://schemas.microsoft.com/office/drawing/2014/main" id="{C6DD424C-6FEA-4444-B93F-317914FD3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5799138"/>
            <a:ext cx="543718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Calibri" panose="020F0502020204030204" pitchFamily="34" charset="0"/>
              </a:rPr>
              <a:t>Lines have both the </a:t>
            </a:r>
            <a:r>
              <a:rPr lang="en-CA" altLang="en-US" sz="2100" b="1">
                <a:solidFill>
                  <a:srgbClr val="FF0000"/>
                </a:solidFill>
                <a:latin typeface="Calibri" panose="020F0502020204030204" pitchFamily="34" charset="0"/>
              </a:rPr>
              <a:t>SAME slope and Y-intersect</a:t>
            </a:r>
          </a:p>
        </p:txBody>
      </p:sp>
      <p:sp>
        <p:nvSpPr>
          <p:cNvPr id="29712" name="TextBox 235">
            <a:extLst>
              <a:ext uri="{FF2B5EF4-FFF2-40B4-BE49-F238E27FC236}">
                <a16:creationId xmlns:a16="http://schemas.microsoft.com/office/drawing/2014/main" id="{DAB3E062-B575-46E2-8C6A-0FD628047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913313"/>
            <a:ext cx="310197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solidFill>
                  <a:srgbClr val="FF0000"/>
                </a:solidFill>
                <a:latin typeface="Calibri" panose="020F0502020204030204" pitchFamily="34" charset="0"/>
              </a:rPr>
              <a:t>(System is Consistent)</a:t>
            </a:r>
          </a:p>
        </p:txBody>
      </p:sp>
      <p:grpSp>
        <p:nvGrpSpPr>
          <p:cNvPr id="4" name="Group 84">
            <a:extLst>
              <a:ext uri="{FF2B5EF4-FFF2-40B4-BE49-F238E27FC236}">
                <a16:creationId xmlns:a16="http://schemas.microsoft.com/office/drawing/2014/main" id="{947BEE8C-7787-492C-A714-784D96E3F3B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70688" y="4997450"/>
            <a:ext cx="2087562" cy="1506538"/>
            <a:chOff x="-192" y="1617"/>
            <a:chExt cx="1938" cy="1398"/>
          </a:xfrm>
        </p:grpSpPr>
        <p:sp>
          <p:nvSpPr>
            <p:cNvPr id="13331" name="AutoShape 83">
              <a:extLst>
                <a:ext uri="{FF2B5EF4-FFF2-40B4-BE49-F238E27FC236}">
                  <a16:creationId xmlns:a16="http://schemas.microsoft.com/office/drawing/2014/main" id="{4013843B-B3BF-4B26-BD3E-8EEC1990902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92" y="1620"/>
              <a:ext cx="1938" cy="1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32" name="Rectangle 85">
              <a:extLst>
                <a:ext uri="{FF2B5EF4-FFF2-40B4-BE49-F238E27FC236}">
                  <a16:creationId xmlns:a16="http://schemas.microsoft.com/office/drawing/2014/main" id="{08DC1F20-629E-4D42-9923-A5230825E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" y="1623"/>
              <a:ext cx="1934" cy="1389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Calibri" panose="020F0502020204030204" pitchFamily="34" charset="0"/>
              </a:endParaRPr>
            </a:p>
          </p:txBody>
        </p:sp>
        <p:sp>
          <p:nvSpPr>
            <p:cNvPr id="13333" name="Line 86">
              <a:extLst>
                <a:ext uri="{FF2B5EF4-FFF2-40B4-BE49-F238E27FC236}">
                  <a16:creationId xmlns:a16="http://schemas.microsoft.com/office/drawing/2014/main" id="{6E0D1732-FD4F-4751-889D-9566994E1E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34" name="Line 87">
              <a:extLst>
                <a:ext uri="{FF2B5EF4-FFF2-40B4-BE49-F238E27FC236}">
                  <a16:creationId xmlns:a16="http://schemas.microsoft.com/office/drawing/2014/main" id="{CF3E1557-0E1D-4253-8354-4D57FD4419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35" name="Line 88">
              <a:extLst>
                <a:ext uri="{FF2B5EF4-FFF2-40B4-BE49-F238E27FC236}">
                  <a16:creationId xmlns:a16="http://schemas.microsoft.com/office/drawing/2014/main" id="{E1ACE70C-AAFA-49CB-A603-3953F1A4A7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36" name="Line 89">
              <a:extLst>
                <a:ext uri="{FF2B5EF4-FFF2-40B4-BE49-F238E27FC236}">
                  <a16:creationId xmlns:a16="http://schemas.microsoft.com/office/drawing/2014/main" id="{9EB2D1C3-29DE-4882-BF51-382EB4A680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8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37" name="Line 90">
              <a:extLst>
                <a:ext uri="{FF2B5EF4-FFF2-40B4-BE49-F238E27FC236}">
                  <a16:creationId xmlns:a16="http://schemas.microsoft.com/office/drawing/2014/main" id="{8E25A961-8B33-4030-92B9-7435F84A95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38" name="Line 91">
              <a:extLst>
                <a:ext uri="{FF2B5EF4-FFF2-40B4-BE49-F238E27FC236}">
                  <a16:creationId xmlns:a16="http://schemas.microsoft.com/office/drawing/2014/main" id="{6E195E4F-9603-4329-A0E7-6A4E9839A5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39" name="Line 92">
              <a:extLst>
                <a:ext uri="{FF2B5EF4-FFF2-40B4-BE49-F238E27FC236}">
                  <a16:creationId xmlns:a16="http://schemas.microsoft.com/office/drawing/2014/main" id="{60272A17-0525-4A54-8D65-7FB57128DC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0" name="Line 93">
              <a:extLst>
                <a:ext uri="{FF2B5EF4-FFF2-40B4-BE49-F238E27FC236}">
                  <a16:creationId xmlns:a16="http://schemas.microsoft.com/office/drawing/2014/main" id="{D5F45C42-A665-4C04-B812-8532B2440F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1" name="Line 94">
              <a:extLst>
                <a:ext uri="{FF2B5EF4-FFF2-40B4-BE49-F238E27FC236}">
                  <a16:creationId xmlns:a16="http://schemas.microsoft.com/office/drawing/2014/main" id="{3E984797-8286-45BE-B2B2-B456661A39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8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2" name="Line 95">
              <a:extLst>
                <a:ext uri="{FF2B5EF4-FFF2-40B4-BE49-F238E27FC236}">
                  <a16:creationId xmlns:a16="http://schemas.microsoft.com/office/drawing/2014/main" id="{C83048D1-B3AA-422C-919B-A8C8B4A6F4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0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3" name="Line 96">
              <a:extLst>
                <a:ext uri="{FF2B5EF4-FFF2-40B4-BE49-F238E27FC236}">
                  <a16:creationId xmlns:a16="http://schemas.microsoft.com/office/drawing/2014/main" id="{CA007C0C-C070-4D82-9B2E-5504142739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61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4" name="Line 97">
              <a:extLst>
                <a:ext uri="{FF2B5EF4-FFF2-40B4-BE49-F238E27FC236}">
                  <a16:creationId xmlns:a16="http://schemas.microsoft.com/office/drawing/2014/main" id="{8BA880D0-54D9-4592-AF79-51933ACE57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63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5" name="Line 98">
              <a:extLst>
                <a:ext uri="{FF2B5EF4-FFF2-40B4-BE49-F238E27FC236}">
                  <a16:creationId xmlns:a16="http://schemas.microsoft.com/office/drawing/2014/main" id="{9E2017AE-D2AD-4990-93C5-75E62D0780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54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6" name="Line 99">
              <a:extLst>
                <a:ext uri="{FF2B5EF4-FFF2-40B4-BE49-F238E27FC236}">
                  <a16:creationId xmlns:a16="http://schemas.microsoft.com/office/drawing/2014/main" id="{C327A361-71E9-47AC-AA2E-B4775FBF36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56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7" name="Line 100">
              <a:extLst>
                <a:ext uri="{FF2B5EF4-FFF2-40B4-BE49-F238E27FC236}">
                  <a16:creationId xmlns:a16="http://schemas.microsoft.com/office/drawing/2014/main" id="{3366EFA7-21AE-467C-AB8F-E5135E383E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47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8" name="Line 101">
              <a:extLst>
                <a:ext uri="{FF2B5EF4-FFF2-40B4-BE49-F238E27FC236}">
                  <a16:creationId xmlns:a16="http://schemas.microsoft.com/office/drawing/2014/main" id="{A007E7B2-5547-419D-8D91-FC5D6113B8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49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49" name="Line 102">
              <a:extLst>
                <a:ext uri="{FF2B5EF4-FFF2-40B4-BE49-F238E27FC236}">
                  <a16:creationId xmlns:a16="http://schemas.microsoft.com/office/drawing/2014/main" id="{8F933DCD-2F17-47B0-9214-D1F3B461E4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546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0" name="Line 103">
              <a:extLst>
                <a:ext uri="{FF2B5EF4-FFF2-40B4-BE49-F238E27FC236}">
                  <a16:creationId xmlns:a16="http://schemas.microsoft.com/office/drawing/2014/main" id="{544A6DB0-D076-4FDB-B20C-B490BA928B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549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1" name="Line 104">
              <a:extLst>
                <a:ext uri="{FF2B5EF4-FFF2-40B4-BE49-F238E27FC236}">
                  <a16:creationId xmlns:a16="http://schemas.microsoft.com/office/drawing/2014/main" id="{219844BA-F60D-4B02-A1A9-D44FB7FE11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313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2" name="Line 105">
              <a:extLst>
                <a:ext uri="{FF2B5EF4-FFF2-40B4-BE49-F238E27FC236}">
                  <a16:creationId xmlns:a16="http://schemas.microsoft.com/office/drawing/2014/main" id="{E8C9AA93-1FE7-4688-BE31-4597780BB9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316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3" name="Line 106">
              <a:extLst>
                <a:ext uri="{FF2B5EF4-FFF2-40B4-BE49-F238E27FC236}">
                  <a16:creationId xmlns:a16="http://schemas.microsoft.com/office/drawing/2014/main" id="{948CBAE6-1549-4235-BDBF-97FAD25BDA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083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4" name="Line 107">
              <a:extLst>
                <a:ext uri="{FF2B5EF4-FFF2-40B4-BE49-F238E27FC236}">
                  <a16:creationId xmlns:a16="http://schemas.microsoft.com/office/drawing/2014/main" id="{417FD023-9337-4E7C-AA5B-A93A0EEC92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086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5" name="Line 108">
              <a:extLst>
                <a:ext uri="{FF2B5EF4-FFF2-40B4-BE49-F238E27FC236}">
                  <a16:creationId xmlns:a16="http://schemas.microsoft.com/office/drawing/2014/main" id="{072E3841-4829-49D3-8317-4CC29E7C44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1853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6" name="Line 109">
              <a:extLst>
                <a:ext uri="{FF2B5EF4-FFF2-40B4-BE49-F238E27FC236}">
                  <a16:creationId xmlns:a16="http://schemas.microsoft.com/office/drawing/2014/main" id="{2CA17BDB-7638-443D-BEBD-991F37C4CD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1856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7" name="Line 110">
              <a:extLst>
                <a:ext uri="{FF2B5EF4-FFF2-40B4-BE49-F238E27FC236}">
                  <a16:creationId xmlns:a16="http://schemas.microsoft.com/office/drawing/2014/main" id="{DBCDF543-6FA1-48BD-9B3F-088002D226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773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8" name="Line 111">
              <a:extLst>
                <a:ext uri="{FF2B5EF4-FFF2-40B4-BE49-F238E27FC236}">
                  <a16:creationId xmlns:a16="http://schemas.microsoft.com/office/drawing/2014/main" id="{360EF1F6-5148-4A1D-BAA1-092A8F4CCC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776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59" name="Line 112">
              <a:extLst>
                <a:ext uri="{FF2B5EF4-FFF2-40B4-BE49-F238E27FC236}">
                  <a16:creationId xmlns:a16="http://schemas.microsoft.com/office/drawing/2014/main" id="{F0DC6F3F-F593-474C-B46B-A4083E5974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779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0" name="Line 113">
              <a:extLst>
                <a:ext uri="{FF2B5EF4-FFF2-40B4-BE49-F238E27FC236}">
                  <a16:creationId xmlns:a16="http://schemas.microsoft.com/office/drawing/2014/main" id="{97588CC8-A12B-4901-A394-3D30CD9844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8" y="2782"/>
              <a:ext cx="19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1" name="Rectangle 114">
              <a:extLst>
                <a:ext uri="{FF2B5EF4-FFF2-40B4-BE49-F238E27FC236}">
                  <a16:creationId xmlns:a16="http://schemas.microsoft.com/office/drawing/2014/main" id="{14A9CDD3-B65A-43AB-9DB4-92BE871F7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7" y="2687"/>
              <a:ext cx="3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62" name="Freeform 115">
              <a:extLst>
                <a:ext uri="{FF2B5EF4-FFF2-40B4-BE49-F238E27FC236}">
                  <a16:creationId xmlns:a16="http://schemas.microsoft.com/office/drawing/2014/main" id="{242B1DA9-610F-4B4F-AFCB-4030157BEA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3" y="2753"/>
              <a:ext cx="17" cy="52"/>
            </a:xfrm>
            <a:custGeom>
              <a:avLst/>
              <a:gdLst>
                <a:gd name="T0" fmla="*/ 0 w 17"/>
                <a:gd name="T1" fmla="*/ 0 h 52"/>
                <a:gd name="T2" fmla="*/ 17 w 17"/>
                <a:gd name="T3" fmla="*/ 26 h 52"/>
                <a:gd name="T4" fmla="*/ 0 w 17"/>
                <a:gd name="T5" fmla="*/ 52 h 52"/>
                <a:gd name="T6" fmla="*/ 0 w 17"/>
                <a:gd name="T7" fmla="*/ 0 h 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52"/>
                <a:gd name="T14" fmla="*/ 17 w 17"/>
                <a:gd name="T15" fmla="*/ 52 h 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52">
                  <a:moveTo>
                    <a:pt x="0" y="0"/>
                  </a:moveTo>
                  <a:lnTo>
                    <a:pt x="17" y="26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363" name="Line 116">
              <a:extLst>
                <a:ext uri="{FF2B5EF4-FFF2-40B4-BE49-F238E27FC236}">
                  <a16:creationId xmlns:a16="http://schemas.microsoft.com/office/drawing/2014/main" id="{B8B95461-4D3D-474B-B7A1-5AE0574495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3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4" name="Line 117">
              <a:extLst>
                <a:ext uri="{FF2B5EF4-FFF2-40B4-BE49-F238E27FC236}">
                  <a16:creationId xmlns:a16="http://schemas.microsoft.com/office/drawing/2014/main" id="{A9FC371C-3DA8-4192-948C-7EBAE0D29E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5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5" name="Line 118">
              <a:extLst>
                <a:ext uri="{FF2B5EF4-FFF2-40B4-BE49-F238E27FC236}">
                  <a16:creationId xmlns:a16="http://schemas.microsoft.com/office/drawing/2014/main" id="{FDB92551-1CA4-4B0D-AAEB-AF20991F80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7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6" name="Line 119">
              <a:extLst>
                <a:ext uri="{FF2B5EF4-FFF2-40B4-BE49-F238E27FC236}">
                  <a16:creationId xmlns:a16="http://schemas.microsoft.com/office/drawing/2014/main" id="{82B68B86-6509-4C63-8B87-449A7768AC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9" y="1623"/>
              <a:ext cx="1" cy="138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67" name="Rectangle 120">
              <a:extLst>
                <a:ext uri="{FF2B5EF4-FFF2-40B4-BE49-F238E27FC236}">
                  <a16:creationId xmlns:a16="http://schemas.microsoft.com/office/drawing/2014/main" id="{B2DB9387-DA45-453C-9228-7350640BF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" y="1617"/>
              <a:ext cx="3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68" name="Freeform 121">
              <a:extLst>
                <a:ext uri="{FF2B5EF4-FFF2-40B4-BE49-F238E27FC236}">
                  <a16:creationId xmlns:a16="http://schemas.microsoft.com/office/drawing/2014/main" id="{46767277-5316-43A9-AFC9-132AD81E3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" y="1626"/>
              <a:ext cx="34" cy="26"/>
            </a:xfrm>
            <a:custGeom>
              <a:avLst/>
              <a:gdLst>
                <a:gd name="T0" fmla="*/ 0 w 34"/>
                <a:gd name="T1" fmla="*/ 26 h 26"/>
                <a:gd name="T2" fmla="*/ 17 w 34"/>
                <a:gd name="T3" fmla="*/ 0 h 26"/>
                <a:gd name="T4" fmla="*/ 34 w 34"/>
                <a:gd name="T5" fmla="*/ 26 h 26"/>
                <a:gd name="T6" fmla="*/ 0 w 34"/>
                <a:gd name="T7" fmla="*/ 26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26"/>
                <a:gd name="T14" fmla="*/ 34 w 34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26">
                  <a:moveTo>
                    <a:pt x="0" y="26"/>
                  </a:moveTo>
                  <a:lnTo>
                    <a:pt x="17" y="0"/>
                  </a:lnTo>
                  <a:lnTo>
                    <a:pt x="34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369" name="Rectangle 122">
              <a:extLst>
                <a:ext uri="{FF2B5EF4-FFF2-40B4-BE49-F238E27FC236}">
                  <a16:creationId xmlns:a16="http://schemas.microsoft.com/office/drawing/2014/main" id="{76CA67B9-07B9-47EB-8444-919180F31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" y="1623"/>
              <a:ext cx="1934" cy="1389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Calibri" panose="020F0502020204030204" pitchFamily="34" charset="0"/>
              </a:endParaRPr>
            </a:p>
          </p:txBody>
        </p:sp>
        <p:sp>
          <p:nvSpPr>
            <p:cNvPr id="13370" name="Line 123">
              <a:extLst>
                <a:ext uri="{FF2B5EF4-FFF2-40B4-BE49-F238E27FC236}">
                  <a16:creationId xmlns:a16="http://schemas.microsoft.com/office/drawing/2014/main" id="{AF565654-4F34-4786-9455-A89FA9CA06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1" name="Rectangle 124">
              <a:extLst>
                <a:ext uri="{FF2B5EF4-FFF2-40B4-BE49-F238E27FC236}">
                  <a16:creationId xmlns:a16="http://schemas.microsoft.com/office/drawing/2014/main" id="{5CD09DFA-898F-491E-9CE3-1F65BB0B7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4" y="2796"/>
              <a:ext cx="57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-4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72" name="Line 125">
              <a:extLst>
                <a:ext uri="{FF2B5EF4-FFF2-40B4-BE49-F238E27FC236}">
                  <a16:creationId xmlns:a16="http://schemas.microsoft.com/office/drawing/2014/main" id="{0D522E94-98F1-44AB-A3D8-CC45C1B3C6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3" name="Rectangle 126">
              <a:extLst>
                <a:ext uri="{FF2B5EF4-FFF2-40B4-BE49-F238E27FC236}">
                  <a16:creationId xmlns:a16="http://schemas.microsoft.com/office/drawing/2014/main" id="{1AABC2D2-A2CB-4227-A9A8-B03C31387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2796"/>
              <a:ext cx="57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-3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74" name="Line 127">
              <a:extLst>
                <a:ext uri="{FF2B5EF4-FFF2-40B4-BE49-F238E27FC236}">
                  <a16:creationId xmlns:a16="http://schemas.microsoft.com/office/drawing/2014/main" id="{C056BB19-C324-4E9A-B249-4BA0ECFEB8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5" name="Rectangle 128">
              <a:extLst>
                <a:ext uri="{FF2B5EF4-FFF2-40B4-BE49-F238E27FC236}">
                  <a16:creationId xmlns:a16="http://schemas.microsoft.com/office/drawing/2014/main" id="{DA9B1A59-8D6F-4AA6-B7A0-0F5ECBF7B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" y="2796"/>
              <a:ext cx="57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-2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76" name="Line 129">
              <a:extLst>
                <a:ext uri="{FF2B5EF4-FFF2-40B4-BE49-F238E27FC236}">
                  <a16:creationId xmlns:a16="http://schemas.microsoft.com/office/drawing/2014/main" id="{0217C30C-A524-4EB3-A0FF-257782F82C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4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77" name="Rectangle 130">
              <a:extLst>
                <a:ext uri="{FF2B5EF4-FFF2-40B4-BE49-F238E27FC236}">
                  <a16:creationId xmlns:a16="http://schemas.microsoft.com/office/drawing/2014/main" id="{FEA5EA15-F12F-4A84-9987-A7CCD964C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2796"/>
              <a:ext cx="57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-1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78" name="Rectangle 131">
              <a:extLst>
                <a:ext uri="{FF2B5EF4-FFF2-40B4-BE49-F238E27FC236}">
                  <a16:creationId xmlns:a16="http://schemas.microsoft.com/office/drawing/2014/main" id="{D9276423-559F-4317-B93C-381C9172D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" y="2796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0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79" name="Line 132">
              <a:extLst>
                <a:ext uri="{FF2B5EF4-FFF2-40B4-BE49-F238E27FC236}">
                  <a16:creationId xmlns:a16="http://schemas.microsoft.com/office/drawing/2014/main" id="{13F01B89-16C7-41CC-89C6-27EDFB1B9C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0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0" name="Rectangle 133">
              <a:extLst>
                <a:ext uri="{FF2B5EF4-FFF2-40B4-BE49-F238E27FC236}">
                  <a16:creationId xmlns:a16="http://schemas.microsoft.com/office/drawing/2014/main" id="{9212F9BF-36CF-40B2-B87D-F08E6F789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" y="2796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1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81" name="Line 134">
              <a:extLst>
                <a:ext uri="{FF2B5EF4-FFF2-40B4-BE49-F238E27FC236}">
                  <a16:creationId xmlns:a16="http://schemas.microsoft.com/office/drawing/2014/main" id="{E6A34056-6F47-4BD8-9685-BF3B2B5BE9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3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2" name="Rectangle 135">
              <a:extLst>
                <a:ext uri="{FF2B5EF4-FFF2-40B4-BE49-F238E27FC236}">
                  <a16:creationId xmlns:a16="http://schemas.microsoft.com/office/drawing/2014/main" id="{AA5022D3-AF26-4BE5-9A0D-88819AF5D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5" y="2796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2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83" name="Line 136">
              <a:extLst>
                <a:ext uri="{FF2B5EF4-FFF2-40B4-BE49-F238E27FC236}">
                  <a16:creationId xmlns:a16="http://schemas.microsoft.com/office/drawing/2014/main" id="{521BF191-98AB-47ED-B2B6-C1A96FBD11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6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4" name="Rectangle 137">
              <a:extLst>
                <a:ext uri="{FF2B5EF4-FFF2-40B4-BE49-F238E27FC236}">
                  <a16:creationId xmlns:a16="http://schemas.microsoft.com/office/drawing/2014/main" id="{E5A9EE55-14C4-4941-AEE4-6F745DABF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" y="2796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3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85" name="Line 138">
              <a:extLst>
                <a:ext uri="{FF2B5EF4-FFF2-40B4-BE49-F238E27FC236}">
                  <a16:creationId xmlns:a16="http://schemas.microsoft.com/office/drawing/2014/main" id="{0D0E90C9-5DD7-4941-8A5F-E746CD1B1E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9" y="2765"/>
              <a:ext cx="1" cy="3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6" name="Rectangle 139">
              <a:extLst>
                <a:ext uri="{FF2B5EF4-FFF2-40B4-BE49-F238E27FC236}">
                  <a16:creationId xmlns:a16="http://schemas.microsoft.com/office/drawing/2014/main" id="{69D68E53-9FC3-4DCD-B327-1F35EA91C8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" y="2796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87" name="Rectangle 140">
              <a:extLst>
                <a:ext uri="{FF2B5EF4-FFF2-40B4-BE49-F238E27FC236}">
                  <a16:creationId xmlns:a16="http://schemas.microsoft.com/office/drawing/2014/main" id="{E78B5D2C-FC35-4945-9827-E996625FE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" y="2287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2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88" name="Line 141">
              <a:extLst>
                <a:ext uri="{FF2B5EF4-FFF2-40B4-BE49-F238E27FC236}">
                  <a16:creationId xmlns:a16="http://schemas.microsoft.com/office/drawing/2014/main" id="{54242D86-FD36-4CEF-A77E-6059C0AC3D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316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89" name="Rectangle 142">
              <a:extLst>
                <a:ext uri="{FF2B5EF4-FFF2-40B4-BE49-F238E27FC236}">
                  <a16:creationId xmlns:a16="http://schemas.microsoft.com/office/drawing/2014/main" id="{0DEFD4C1-BB17-4A00-8D83-783751203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" y="1827"/>
              <a:ext cx="3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700">
                  <a:solidFill>
                    <a:srgbClr val="000000"/>
                  </a:solidFill>
                  <a:latin typeface="Courier New" panose="02070309020205020404" pitchFamily="49" charset="0"/>
                </a:rPr>
                <a:t>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390" name="Line 143">
              <a:extLst>
                <a:ext uri="{FF2B5EF4-FFF2-40B4-BE49-F238E27FC236}">
                  <a16:creationId xmlns:a16="http://schemas.microsoft.com/office/drawing/2014/main" id="{908BAF88-C0C5-4B82-90DE-A9F0D409BA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856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1" name="Freeform 144">
              <a:extLst>
                <a:ext uri="{FF2B5EF4-FFF2-40B4-BE49-F238E27FC236}">
                  <a16:creationId xmlns:a16="http://schemas.microsoft.com/office/drawing/2014/main" id="{A1743BE5-C3E7-42A3-A386-62EBF3DCE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8" y="1741"/>
              <a:ext cx="1932" cy="1153"/>
            </a:xfrm>
            <a:custGeom>
              <a:avLst/>
              <a:gdLst>
                <a:gd name="T0" fmla="*/ 730 w 1021"/>
                <a:gd name="T1" fmla="*/ 223236 h 401"/>
                <a:gd name="T2" fmla="*/ 1550 w 1021"/>
                <a:gd name="T3" fmla="*/ 219343 h 401"/>
                <a:gd name="T4" fmla="*/ 2371 w 1021"/>
                <a:gd name="T5" fmla="*/ 214820 h 401"/>
                <a:gd name="T6" fmla="*/ 3205 w 1021"/>
                <a:gd name="T7" fmla="*/ 210663 h 401"/>
                <a:gd name="T8" fmla="*/ 4053 w 1021"/>
                <a:gd name="T9" fmla="*/ 206761 h 401"/>
                <a:gd name="T10" fmla="*/ 4873 w 1021"/>
                <a:gd name="T11" fmla="*/ 202793 h 401"/>
                <a:gd name="T12" fmla="*/ 5703 w 1021"/>
                <a:gd name="T13" fmla="*/ 198897 h 401"/>
                <a:gd name="T14" fmla="*/ 6525 w 1021"/>
                <a:gd name="T15" fmla="*/ 194929 h 401"/>
                <a:gd name="T16" fmla="*/ 7344 w 1021"/>
                <a:gd name="T17" fmla="*/ 191027 h 401"/>
                <a:gd name="T18" fmla="*/ 8178 w 1021"/>
                <a:gd name="T19" fmla="*/ 187082 h 401"/>
                <a:gd name="T20" fmla="*/ 8998 w 1021"/>
                <a:gd name="T21" fmla="*/ 183180 h 401"/>
                <a:gd name="T22" fmla="*/ 9819 w 1021"/>
                <a:gd name="T23" fmla="*/ 178997 h 401"/>
                <a:gd name="T24" fmla="*/ 10652 w 1021"/>
                <a:gd name="T25" fmla="*/ 175121 h 401"/>
                <a:gd name="T26" fmla="*/ 11477 w 1021"/>
                <a:gd name="T27" fmla="*/ 171153 h 401"/>
                <a:gd name="T28" fmla="*/ 12296 w 1021"/>
                <a:gd name="T29" fmla="*/ 167257 h 401"/>
                <a:gd name="T30" fmla="*/ 13130 w 1021"/>
                <a:gd name="T31" fmla="*/ 163289 h 401"/>
                <a:gd name="T32" fmla="*/ 13950 w 1021"/>
                <a:gd name="T33" fmla="*/ 158766 h 401"/>
                <a:gd name="T34" fmla="*/ 14771 w 1021"/>
                <a:gd name="T35" fmla="*/ 154873 h 401"/>
                <a:gd name="T36" fmla="*/ 15604 w 1021"/>
                <a:gd name="T37" fmla="*/ 150922 h 401"/>
                <a:gd name="T38" fmla="*/ 16425 w 1021"/>
                <a:gd name="T39" fmla="*/ 147029 h 401"/>
                <a:gd name="T40" fmla="*/ 17244 w 1021"/>
                <a:gd name="T41" fmla="*/ 142845 h 401"/>
                <a:gd name="T42" fmla="*/ 18103 w 1021"/>
                <a:gd name="T43" fmla="*/ 138967 h 401"/>
                <a:gd name="T44" fmla="*/ 18925 w 1021"/>
                <a:gd name="T45" fmla="*/ 134999 h 401"/>
                <a:gd name="T46" fmla="*/ 19744 w 1021"/>
                <a:gd name="T47" fmla="*/ 131097 h 401"/>
                <a:gd name="T48" fmla="*/ 20578 w 1021"/>
                <a:gd name="T49" fmla="*/ 127129 h 401"/>
                <a:gd name="T50" fmla="*/ 21398 w 1021"/>
                <a:gd name="T51" fmla="*/ 123233 h 401"/>
                <a:gd name="T52" fmla="*/ 22217 w 1021"/>
                <a:gd name="T53" fmla="*/ 119256 h 401"/>
                <a:gd name="T54" fmla="*/ 23048 w 1021"/>
                <a:gd name="T55" fmla="*/ 115389 h 401"/>
                <a:gd name="T56" fmla="*/ 23869 w 1021"/>
                <a:gd name="T57" fmla="*/ 111206 h 401"/>
                <a:gd name="T58" fmla="*/ 24688 w 1021"/>
                <a:gd name="T59" fmla="*/ 106683 h 401"/>
                <a:gd name="T60" fmla="*/ 25523 w 1021"/>
                <a:gd name="T61" fmla="*/ 102790 h 401"/>
                <a:gd name="T62" fmla="*/ 26350 w 1021"/>
                <a:gd name="T63" fmla="*/ 98845 h 401"/>
                <a:gd name="T64" fmla="*/ 27169 w 1021"/>
                <a:gd name="T65" fmla="*/ 94943 h 401"/>
                <a:gd name="T66" fmla="*/ 28004 w 1021"/>
                <a:gd name="T67" fmla="*/ 90975 h 401"/>
                <a:gd name="T68" fmla="*/ 28825 w 1021"/>
                <a:gd name="T69" fmla="*/ 87073 h 401"/>
                <a:gd name="T70" fmla="*/ 29644 w 1021"/>
                <a:gd name="T71" fmla="*/ 83105 h 401"/>
                <a:gd name="T72" fmla="*/ 30475 w 1021"/>
                <a:gd name="T73" fmla="*/ 79209 h 401"/>
                <a:gd name="T74" fmla="*/ 31325 w 1021"/>
                <a:gd name="T75" fmla="*/ 75043 h 401"/>
                <a:gd name="T76" fmla="*/ 32144 w 1021"/>
                <a:gd name="T77" fmla="*/ 71150 h 401"/>
                <a:gd name="T78" fmla="*/ 32978 w 1021"/>
                <a:gd name="T79" fmla="*/ 67182 h 401"/>
                <a:gd name="T80" fmla="*/ 33798 w 1021"/>
                <a:gd name="T81" fmla="*/ 63303 h 401"/>
                <a:gd name="T82" fmla="*/ 34617 w 1021"/>
                <a:gd name="T83" fmla="*/ 59335 h 401"/>
                <a:gd name="T84" fmla="*/ 35448 w 1021"/>
                <a:gd name="T85" fmla="*/ 55433 h 401"/>
                <a:gd name="T86" fmla="*/ 36269 w 1021"/>
                <a:gd name="T87" fmla="*/ 50919 h 401"/>
                <a:gd name="T88" fmla="*/ 37088 w 1021"/>
                <a:gd name="T89" fmla="*/ 46951 h 401"/>
                <a:gd name="T90" fmla="*/ 37923 w 1021"/>
                <a:gd name="T91" fmla="*/ 43049 h 401"/>
                <a:gd name="T92" fmla="*/ 38742 w 1021"/>
                <a:gd name="T93" fmla="*/ 38889 h 401"/>
                <a:gd name="T94" fmla="*/ 39569 w 1021"/>
                <a:gd name="T95" fmla="*/ 34987 h 401"/>
                <a:gd name="T96" fmla="*/ 40404 w 1021"/>
                <a:gd name="T97" fmla="*/ 31019 h 401"/>
                <a:gd name="T98" fmla="*/ 41225 w 1021"/>
                <a:gd name="T99" fmla="*/ 27126 h 401"/>
                <a:gd name="T100" fmla="*/ 42040 w 1021"/>
                <a:gd name="T101" fmla="*/ 23172 h 401"/>
                <a:gd name="T102" fmla="*/ 42875 w 1021"/>
                <a:gd name="T103" fmla="*/ 19279 h 401"/>
                <a:gd name="T104" fmla="*/ 43694 w 1021"/>
                <a:gd name="T105" fmla="*/ 15311 h 401"/>
                <a:gd name="T106" fmla="*/ 44515 w 1021"/>
                <a:gd name="T107" fmla="*/ 11409 h 401"/>
                <a:gd name="T108" fmla="*/ 45375 w 1021"/>
                <a:gd name="T109" fmla="*/ 7252 h 401"/>
                <a:gd name="T110" fmla="*/ 46194 w 1021"/>
                <a:gd name="T111" fmla="*/ 3350 h 40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1"/>
                <a:gd name="T169" fmla="*/ 0 h 401"/>
                <a:gd name="T170" fmla="*/ 1021 w 1021"/>
                <a:gd name="T171" fmla="*/ 401 h 40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1" h="401">
                  <a:moveTo>
                    <a:pt x="0" y="401"/>
                  </a:moveTo>
                  <a:lnTo>
                    <a:pt x="2" y="400"/>
                  </a:lnTo>
                  <a:lnTo>
                    <a:pt x="4" y="399"/>
                  </a:lnTo>
                  <a:lnTo>
                    <a:pt x="6" y="399"/>
                  </a:lnTo>
                  <a:lnTo>
                    <a:pt x="8" y="398"/>
                  </a:lnTo>
                  <a:lnTo>
                    <a:pt x="10" y="397"/>
                  </a:lnTo>
                  <a:lnTo>
                    <a:pt x="12" y="396"/>
                  </a:lnTo>
                  <a:lnTo>
                    <a:pt x="14" y="395"/>
                  </a:lnTo>
                  <a:lnTo>
                    <a:pt x="16" y="395"/>
                  </a:lnTo>
                  <a:lnTo>
                    <a:pt x="18" y="394"/>
                  </a:lnTo>
                  <a:lnTo>
                    <a:pt x="20" y="393"/>
                  </a:lnTo>
                  <a:lnTo>
                    <a:pt x="22" y="392"/>
                  </a:lnTo>
                  <a:lnTo>
                    <a:pt x="24" y="391"/>
                  </a:lnTo>
                  <a:lnTo>
                    <a:pt x="26" y="391"/>
                  </a:lnTo>
                  <a:lnTo>
                    <a:pt x="28" y="390"/>
                  </a:lnTo>
                  <a:lnTo>
                    <a:pt x="30" y="389"/>
                  </a:lnTo>
                  <a:lnTo>
                    <a:pt x="32" y="388"/>
                  </a:lnTo>
                  <a:lnTo>
                    <a:pt x="34" y="388"/>
                  </a:lnTo>
                  <a:lnTo>
                    <a:pt x="36" y="387"/>
                  </a:lnTo>
                  <a:lnTo>
                    <a:pt x="38" y="386"/>
                  </a:lnTo>
                  <a:lnTo>
                    <a:pt x="40" y="385"/>
                  </a:lnTo>
                  <a:lnTo>
                    <a:pt x="42" y="384"/>
                  </a:lnTo>
                  <a:lnTo>
                    <a:pt x="44" y="384"/>
                  </a:lnTo>
                  <a:lnTo>
                    <a:pt x="46" y="383"/>
                  </a:lnTo>
                  <a:lnTo>
                    <a:pt x="48" y="382"/>
                  </a:lnTo>
                  <a:lnTo>
                    <a:pt x="50" y="381"/>
                  </a:lnTo>
                  <a:lnTo>
                    <a:pt x="52" y="380"/>
                  </a:lnTo>
                  <a:lnTo>
                    <a:pt x="54" y="380"/>
                  </a:lnTo>
                  <a:lnTo>
                    <a:pt x="56" y="379"/>
                  </a:lnTo>
                  <a:lnTo>
                    <a:pt x="58" y="378"/>
                  </a:lnTo>
                  <a:lnTo>
                    <a:pt x="60" y="377"/>
                  </a:lnTo>
                  <a:lnTo>
                    <a:pt x="62" y="377"/>
                  </a:lnTo>
                  <a:lnTo>
                    <a:pt x="64" y="376"/>
                  </a:lnTo>
                  <a:lnTo>
                    <a:pt x="66" y="375"/>
                  </a:lnTo>
                  <a:lnTo>
                    <a:pt x="68" y="374"/>
                  </a:lnTo>
                  <a:lnTo>
                    <a:pt x="70" y="373"/>
                  </a:lnTo>
                  <a:lnTo>
                    <a:pt x="72" y="373"/>
                  </a:lnTo>
                  <a:lnTo>
                    <a:pt x="74" y="372"/>
                  </a:lnTo>
                  <a:lnTo>
                    <a:pt x="76" y="371"/>
                  </a:lnTo>
                  <a:lnTo>
                    <a:pt x="78" y="370"/>
                  </a:lnTo>
                  <a:lnTo>
                    <a:pt x="80" y="369"/>
                  </a:lnTo>
                  <a:lnTo>
                    <a:pt x="82" y="369"/>
                  </a:lnTo>
                  <a:lnTo>
                    <a:pt x="84" y="368"/>
                  </a:lnTo>
                  <a:lnTo>
                    <a:pt x="86" y="367"/>
                  </a:lnTo>
                  <a:lnTo>
                    <a:pt x="88" y="366"/>
                  </a:lnTo>
                  <a:lnTo>
                    <a:pt x="90" y="366"/>
                  </a:lnTo>
                  <a:lnTo>
                    <a:pt x="92" y="365"/>
                  </a:lnTo>
                  <a:lnTo>
                    <a:pt x="94" y="364"/>
                  </a:lnTo>
                  <a:lnTo>
                    <a:pt x="96" y="363"/>
                  </a:lnTo>
                  <a:lnTo>
                    <a:pt x="98" y="362"/>
                  </a:lnTo>
                  <a:lnTo>
                    <a:pt x="100" y="362"/>
                  </a:lnTo>
                  <a:lnTo>
                    <a:pt x="102" y="361"/>
                  </a:lnTo>
                  <a:lnTo>
                    <a:pt x="104" y="360"/>
                  </a:lnTo>
                  <a:lnTo>
                    <a:pt x="106" y="359"/>
                  </a:lnTo>
                  <a:lnTo>
                    <a:pt x="108" y="358"/>
                  </a:lnTo>
                  <a:lnTo>
                    <a:pt x="110" y="358"/>
                  </a:lnTo>
                  <a:lnTo>
                    <a:pt x="112" y="357"/>
                  </a:lnTo>
                  <a:lnTo>
                    <a:pt x="114" y="356"/>
                  </a:lnTo>
                  <a:lnTo>
                    <a:pt x="116" y="355"/>
                  </a:lnTo>
                  <a:lnTo>
                    <a:pt x="118" y="355"/>
                  </a:lnTo>
                  <a:lnTo>
                    <a:pt x="120" y="354"/>
                  </a:lnTo>
                  <a:lnTo>
                    <a:pt x="122" y="353"/>
                  </a:lnTo>
                  <a:lnTo>
                    <a:pt x="124" y="352"/>
                  </a:lnTo>
                  <a:lnTo>
                    <a:pt x="126" y="351"/>
                  </a:lnTo>
                  <a:lnTo>
                    <a:pt x="128" y="351"/>
                  </a:lnTo>
                  <a:lnTo>
                    <a:pt x="130" y="350"/>
                  </a:lnTo>
                  <a:lnTo>
                    <a:pt x="132" y="349"/>
                  </a:lnTo>
                  <a:lnTo>
                    <a:pt x="134" y="348"/>
                  </a:lnTo>
                  <a:lnTo>
                    <a:pt x="136" y="347"/>
                  </a:lnTo>
                  <a:lnTo>
                    <a:pt x="138" y="347"/>
                  </a:lnTo>
                  <a:lnTo>
                    <a:pt x="140" y="346"/>
                  </a:lnTo>
                  <a:lnTo>
                    <a:pt x="142" y="345"/>
                  </a:lnTo>
                  <a:lnTo>
                    <a:pt x="144" y="344"/>
                  </a:lnTo>
                  <a:lnTo>
                    <a:pt x="146" y="344"/>
                  </a:lnTo>
                  <a:lnTo>
                    <a:pt x="148" y="343"/>
                  </a:lnTo>
                  <a:lnTo>
                    <a:pt x="150" y="342"/>
                  </a:lnTo>
                  <a:lnTo>
                    <a:pt x="152" y="341"/>
                  </a:lnTo>
                  <a:lnTo>
                    <a:pt x="154" y="340"/>
                  </a:lnTo>
                  <a:lnTo>
                    <a:pt x="156" y="340"/>
                  </a:lnTo>
                  <a:lnTo>
                    <a:pt x="158" y="339"/>
                  </a:lnTo>
                  <a:lnTo>
                    <a:pt x="160" y="338"/>
                  </a:lnTo>
                  <a:lnTo>
                    <a:pt x="162" y="337"/>
                  </a:lnTo>
                  <a:lnTo>
                    <a:pt x="164" y="336"/>
                  </a:lnTo>
                  <a:lnTo>
                    <a:pt x="166" y="336"/>
                  </a:lnTo>
                  <a:lnTo>
                    <a:pt x="168" y="335"/>
                  </a:lnTo>
                  <a:lnTo>
                    <a:pt x="170" y="334"/>
                  </a:lnTo>
                  <a:lnTo>
                    <a:pt x="172" y="333"/>
                  </a:lnTo>
                  <a:lnTo>
                    <a:pt x="174" y="333"/>
                  </a:lnTo>
                  <a:lnTo>
                    <a:pt x="176" y="332"/>
                  </a:lnTo>
                  <a:lnTo>
                    <a:pt x="178" y="331"/>
                  </a:lnTo>
                  <a:lnTo>
                    <a:pt x="180" y="330"/>
                  </a:lnTo>
                  <a:lnTo>
                    <a:pt x="182" y="329"/>
                  </a:lnTo>
                  <a:lnTo>
                    <a:pt x="184" y="329"/>
                  </a:lnTo>
                  <a:lnTo>
                    <a:pt x="186" y="328"/>
                  </a:lnTo>
                  <a:lnTo>
                    <a:pt x="188" y="327"/>
                  </a:lnTo>
                  <a:lnTo>
                    <a:pt x="190" y="326"/>
                  </a:lnTo>
                  <a:lnTo>
                    <a:pt x="192" y="325"/>
                  </a:lnTo>
                  <a:lnTo>
                    <a:pt x="194" y="325"/>
                  </a:lnTo>
                  <a:lnTo>
                    <a:pt x="196" y="324"/>
                  </a:lnTo>
                  <a:lnTo>
                    <a:pt x="198" y="323"/>
                  </a:lnTo>
                  <a:lnTo>
                    <a:pt x="200" y="322"/>
                  </a:lnTo>
                  <a:lnTo>
                    <a:pt x="202" y="322"/>
                  </a:lnTo>
                  <a:lnTo>
                    <a:pt x="204" y="321"/>
                  </a:lnTo>
                  <a:lnTo>
                    <a:pt x="206" y="320"/>
                  </a:lnTo>
                  <a:lnTo>
                    <a:pt x="208" y="319"/>
                  </a:lnTo>
                  <a:lnTo>
                    <a:pt x="210" y="318"/>
                  </a:lnTo>
                  <a:lnTo>
                    <a:pt x="212" y="318"/>
                  </a:lnTo>
                  <a:lnTo>
                    <a:pt x="214" y="317"/>
                  </a:lnTo>
                  <a:lnTo>
                    <a:pt x="216" y="316"/>
                  </a:lnTo>
                  <a:lnTo>
                    <a:pt x="218" y="315"/>
                  </a:lnTo>
                  <a:lnTo>
                    <a:pt x="220" y="314"/>
                  </a:lnTo>
                  <a:lnTo>
                    <a:pt x="222" y="314"/>
                  </a:lnTo>
                  <a:lnTo>
                    <a:pt x="224" y="313"/>
                  </a:lnTo>
                  <a:lnTo>
                    <a:pt x="226" y="312"/>
                  </a:lnTo>
                  <a:lnTo>
                    <a:pt x="228" y="311"/>
                  </a:lnTo>
                  <a:lnTo>
                    <a:pt x="230" y="311"/>
                  </a:lnTo>
                  <a:lnTo>
                    <a:pt x="232" y="310"/>
                  </a:lnTo>
                  <a:lnTo>
                    <a:pt x="234" y="309"/>
                  </a:lnTo>
                  <a:lnTo>
                    <a:pt x="236" y="308"/>
                  </a:lnTo>
                  <a:lnTo>
                    <a:pt x="238" y="307"/>
                  </a:lnTo>
                  <a:lnTo>
                    <a:pt x="240" y="307"/>
                  </a:lnTo>
                  <a:lnTo>
                    <a:pt x="242" y="306"/>
                  </a:lnTo>
                  <a:lnTo>
                    <a:pt x="244" y="305"/>
                  </a:lnTo>
                  <a:lnTo>
                    <a:pt x="246" y="304"/>
                  </a:lnTo>
                  <a:lnTo>
                    <a:pt x="248" y="303"/>
                  </a:lnTo>
                  <a:lnTo>
                    <a:pt x="250" y="303"/>
                  </a:lnTo>
                  <a:lnTo>
                    <a:pt x="252" y="302"/>
                  </a:lnTo>
                  <a:lnTo>
                    <a:pt x="254" y="301"/>
                  </a:lnTo>
                  <a:lnTo>
                    <a:pt x="256" y="300"/>
                  </a:lnTo>
                  <a:lnTo>
                    <a:pt x="258" y="300"/>
                  </a:lnTo>
                  <a:lnTo>
                    <a:pt x="260" y="299"/>
                  </a:lnTo>
                  <a:lnTo>
                    <a:pt x="262" y="298"/>
                  </a:lnTo>
                  <a:lnTo>
                    <a:pt x="264" y="297"/>
                  </a:lnTo>
                  <a:lnTo>
                    <a:pt x="266" y="296"/>
                  </a:lnTo>
                  <a:lnTo>
                    <a:pt x="268" y="296"/>
                  </a:lnTo>
                  <a:lnTo>
                    <a:pt x="270" y="295"/>
                  </a:lnTo>
                  <a:lnTo>
                    <a:pt x="272" y="294"/>
                  </a:lnTo>
                  <a:lnTo>
                    <a:pt x="274" y="293"/>
                  </a:lnTo>
                  <a:lnTo>
                    <a:pt x="276" y="292"/>
                  </a:lnTo>
                  <a:lnTo>
                    <a:pt x="278" y="292"/>
                  </a:lnTo>
                  <a:lnTo>
                    <a:pt x="280" y="291"/>
                  </a:lnTo>
                  <a:lnTo>
                    <a:pt x="282" y="290"/>
                  </a:lnTo>
                  <a:lnTo>
                    <a:pt x="284" y="289"/>
                  </a:lnTo>
                  <a:lnTo>
                    <a:pt x="286" y="289"/>
                  </a:lnTo>
                  <a:lnTo>
                    <a:pt x="288" y="288"/>
                  </a:lnTo>
                  <a:lnTo>
                    <a:pt x="290" y="287"/>
                  </a:lnTo>
                  <a:lnTo>
                    <a:pt x="292" y="286"/>
                  </a:lnTo>
                  <a:lnTo>
                    <a:pt x="294" y="285"/>
                  </a:lnTo>
                  <a:lnTo>
                    <a:pt x="296" y="285"/>
                  </a:lnTo>
                  <a:lnTo>
                    <a:pt x="298" y="284"/>
                  </a:lnTo>
                  <a:lnTo>
                    <a:pt x="300" y="283"/>
                  </a:lnTo>
                  <a:lnTo>
                    <a:pt x="302" y="282"/>
                  </a:lnTo>
                  <a:lnTo>
                    <a:pt x="304" y="281"/>
                  </a:lnTo>
                  <a:lnTo>
                    <a:pt x="306" y="281"/>
                  </a:lnTo>
                  <a:lnTo>
                    <a:pt x="308" y="280"/>
                  </a:lnTo>
                  <a:lnTo>
                    <a:pt x="310" y="279"/>
                  </a:lnTo>
                  <a:lnTo>
                    <a:pt x="312" y="278"/>
                  </a:lnTo>
                  <a:lnTo>
                    <a:pt x="314" y="278"/>
                  </a:lnTo>
                  <a:lnTo>
                    <a:pt x="316" y="277"/>
                  </a:lnTo>
                  <a:lnTo>
                    <a:pt x="318" y="276"/>
                  </a:lnTo>
                  <a:lnTo>
                    <a:pt x="320" y="275"/>
                  </a:lnTo>
                  <a:lnTo>
                    <a:pt x="322" y="274"/>
                  </a:lnTo>
                  <a:lnTo>
                    <a:pt x="324" y="274"/>
                  </a:lnTo>
                  <a:lnTo>
                    <a:pt x="326" y="273"/>
                  </a:lnTo>
                  <a:lnTo>
                    <a:pt x="328" y="272"/>
                  </a:lnTo>
                  <a:lnTo>
                    <a:pt x="330" y="271"/>
                  </a:lnTo>
                  <a:lnTo>
                    <a:pt x="332" y="270"/>
                  </a:lnTo>
                  <a:lnTo>
                    <a:pt x="334" y="270"/>
                  </a:lnTo>
                  <a:lnTo>
                    <a:pt x="336" y="269"/>
                  </a:lnTo>
                  <a:lnTo>
                    <a:pt x="338" y="268"/>
                  </a:lnTo>
                  <a:lnTo>
                    <a:pt x="340" y="267"/>
                  </a:lnTo>
                  <a:lnTo>
                    <a:pt x="342" y="267"/>
                  </a:lnTo>
                  <a:lnTo>
                    <a:pt x="344" y="266"/>
                  </a:lnTo>
                  <a:lnTo>
                    <a:pt x="346" y="265"/>
                  </a:lnTo>
                  <a:lnTo>
                    <a:pt x="348" y="264"/>
                  </a:lnTo>
                  <a:lnTo>
                    <a:pt x="350" y="263"/>
                  </a:lnTo>
                  <a:lnTo>
                    <a:pt x="352" y="263"/>
                  </a:lnTo>
                  <a:lnTo>
                    <a:pt x="354" y="262"/>
                  </a:lnTo>
                  <a:lnTo>
                    <a:pt x="356" y="261"/>
                  </a:lnTo>
                  <a:lnTo>
                    <a:pt x="358" y="260"/>
                  </a:lnTo>
                  <a:lnTo>
                    <a:pt x="360" y="259"/>
                  </a:lnTo>
                  <a:lnTo>
                    <a:pt x="362" y="259"/>
                  </a:lnTo>
                  <a:lnTo>
                    <a:pt x="364" y="258"/>
                  </a:lnTo>
                  <a:lnTo>
                    <a:pt x="366" y="257"/>
                  </a:lnTo>
                  <a:lnTo>
                    <a:pt x="368" y="256"/>
                  </a:lnTo>
                  <a:lnTo>
                    <a:pt x="370" y="256"/>
                  </a:lnTo>
                  <a:lnTo>
                    <a:pt x="372" y="255"/>
                  </a:lnTo>
                  <a:lnTo>
                    <a:pt x="374" y="254"/>
                  </a:lnTo>
                  <a:lnTo>
                    <a:pt x="376" y="253"/>
                  </a:lnTo>
                  <a:lnTo>
                    <a:pt x="378" y="252"/>
                  </a:lnTo>
                  <a:lnTo>
                    <a:pt x="380" y="252"/>
                  </a:lnTo>
                  <a:lnTo>
                    <a:pt x="382" y="251"/>
                  </a:lnTo>
                  <a:lnTo>
                    <a:pt x="384" y="250"/>
                  </a:lnTo>
                  <a:lnTo>
                    <a:pt x="386" y="249"/>
                  </a:lnTo>
                  <a:lnTo>
                    <a:pt x="388" y="248"/>
                  </a:lnTo>
                  <a:lnTo>
                    <a:pt x="390" y="248"/>
                  </a:lnTo>
                  <a:lnTo>
                    <a:pt x="392" y="247"/>
                  </a:lnTo>
                  <a:lnTo>
                    <a:pt x="394" y="246"/>
                  </a:lnTo>
                  <a:lnTo>
                    <a:pt x="396" y="245"/>
                  </a:lnTo>
                  <a:lnTo>
                    <a:pt x="398" y="245"/>
                  </a:lnTo>
                  <a:lnTo>
                    <a:pt x="400" y="244"/>
                  </a:lnTo>
                  <a:lnTo>
                    <a:pt x="402" y="243"/>
                  </a:lnTo>
                  <a:lnTo>
                    <a:pt x="404" y="242"/>
                  </a:lnTo>
                  <a:lnTo>
                    <a:pt x="406" y="241"/>
                  </a:lnTo>
                  <a:lnTo>
                    <a:pt x="408" y="241"/>
                  </a:lnTo>
                  <a:lnTo>
                    <a:pt x="410" y="240"/>
                  </a:lnTo>
                  <a:lnTo>
                    <a:pt x="412" y="239"/>
                  </a:lnTo>
                  <a:lnTo>
                    <a:pt x="414" y="238"/>
                  </a:lnTo>
                  <a:lnTo>
                    <a:pt x="416" y="237"/>
                  </a:lnTo>
                  <a:lnTo>
                    <a:pt x="418" y="237"/>
                  </a:lnTo>
                  <a:lnTo>
                    <a:pt x="420" y="236"/>
                  </a:lnTo>
                  <a:lnTo>
                    <a:pt x="422" y="235"/>
                  </a:lnTo>
                  <a:lnTo>
                    <a:pt x="424" y="234"/>
                  </a:lnTo>
                  <a:lnTo>
                    <a:pt x="426" y="234"/>
                  </a:lnTo>
                  <a:lnTo>
                    <a:pt x="428" y="233"/>
                  </a:lnTo>
                  <a:lnTo>
                    <a:pt x="430" y="232"/>
                  </a:lnTo>
                  <a:lnTo>
                    <a:pt x="432" y="231"/>
                  </a:lnTo>
                  <a:lnTo>
                    <a:pt x="434" y="230"/>
                  </a:lnTo>
                  <a:lnTo>
                    <a:pt x="436" y="230"/>
                  </a:lnTo>
                  <a:lnTo>
                    <a:pt x="438" y="229"/>
                  </a:lnTo>
                  <a:lnTo>
                    <a:pt x="440" y="228"/>
                  </a:lnTo>
                  <a:lnTo>
                    <a:pt x="442" y="227"/>
                  </a:lnTo>
                  <a:lnTo>
                    <a:pt x="444" y="226"/>
                  </a:lnTo>
                  <a:lnTo>
                    <a:pt x="446" y="226"/>
                  </a:lnTo>
                  <a:lnTo>
                    <a:pt x="448" y="225"/>
                  </a:lnTo>
                  <a:lnTo>
                    <a:pt x="450" y="224"/>
                  </a:lnTo>
                  <a:lnTo>
                    <a:pt x="452" y="223"/>
                  </a:lnTo>
                  <a:lnTo>
                    <a:pt x="454" y="223"/>
                  </a:lnTo>
                  <a:lnTo>
                    <a:pt x="456" y="222"/>
                  </a:lnTo>
                  <a:lnTo>
                    <a:pt x="458" y="221"/>
                  </a:lnTo>
                  <a:lnTo>
                    <a:pt x="460" y="220"/>
                  </a:lnTo>
                  <a:lnTo>
                    <a:pt x="462" y="219"/>
                  </a:lnTo>
                  <a:lnTo>
                    <a:pt x="464" y="219"/>
                  </a:lnTo>
                  <a:lnTo>
                    <a:pt x="466" y="218"/>
                  </a:lnTo>
                  <a:lnTo>
                    <a:pt x="468" y="217"/>
                  </a:lnTo>
                  <a:lnTo>
                    <a:pt x="470" y="216"/>
                  </a:lnTo>
                  <a:lnTo>
                    <a:pt x="472" y="215"/>
                  </a:lnTo>
                  <a:lnTo>
                    <a:pt x="474" y="215"/>
                  </a:lnTo>
                  <a:lnTo>
                    <a:pt x="476" y="214"/>
                  </a:lnTo>
                  <a:lnTo>
                    <a:pt x="478" y="213"/>
                  </a:lnTo>
                  <a:lnTo>
                    <a:pt x="480" y="212"/>
                  </a:lnTo>
                  <a:lnTo>
                    <a:pt x="482" y="212"/>
                  </a:lnTo>
                  <a:lnTo>
                    <a:pt x="484" y="211"/>
                  </a:lnTo>
                  <a:lnTo>
                    <a:pt x="486" y="210"/>
                  </a:lnTo>
                  <a:lnTo>
                    <a:pt x="488" y="209"/>
                  </a:lnTo>
                  <a:lnTo>
                    <a:pt x="490" y="208"/>
                  </a:lnTo>
                  <a:lnTo>
                    <a:pt x="492" y="208"/>
                  </a:lnTo>
                  <a:lnTo>
                    <a:pt x="494" y="207"/>
                  </a:lnTo>
                  <a:lnTo>
                    <a:pt x="496" y="206"/>
                  </a:lnTo>
                  <a:lnTo>
                    <a:pt x="498" y="205"/>
                  </a:lnTo>
                  <a:lnTo>
                    <a:pt x="500" y="204"/>
                  </a:lnTo>
                  <a:lnTo>
                    <a:pt x="502" y="204"/>
                  </a:lnTo>
                  <a:lnTo>
                    <a:pt x="504" y="203"/>
                  </a:lnTo>
                  <a:lnTo>
                    <a:pt x="506" y="202"/>
                  </a:lnTo>
                  <a:lnTo>
                    <a:pt x="508" y="201"/>
                  </a:lnTo>
                  <a:lnTo>
                    <a:pt x="510" y="201"/>
                  </a:lnTo>
                  <a:lnTo>
                    <a:pt x="512" y="200"/>
                  </a:lnTo>
                  <a:lnTo>
                    <a:pt x="514" y="199"/>
                  </a:lnTo>
                  <a:lnTo>
                    <a:pt x="516" y="198"/>
                  </a:lnTo>
                  <a:lnTo>
                    <a:pt x="518" y="197"/>
                  </a:lnTo>
                  <a:lnTo>
                    <a:pt x="520" y="197"/>
                  </a:lnTo>
                  <a:lnTo>
                    <a:pt x="522" y="196"/>
                  </a:lnTo>
                  <a:lnTo>
                    <a:pt x="524" y="195"/>
                  </a:lnTo>
                  <a:lnTo>
                    <a:pt x="526" y="194"/>
                  </a:lnTo>
                  <a:lnTo>
                    <a:pt x="528" y="193"/>
                  </a:lnTo>
                  <a:lnTo>
                    <a:pt x="530" y="193"/>
                  </a:lnTo>
                  <a:lnTo>
                    <a:pt x="532" y="192"/>
                  </a:lnTo>
                  <a:lnTo>
                    <a:pt x="534" y="191"/>
                  </a:lnTo>
                  <a:lnTo>
                    <a:pt x="536" y="190"/>
                  </a:lnTo>
                  <a:lnTo>
                    <a:pt x="538" y="189"/>
                  </a:lnTo>
                  <a:lnTo>
                    <a:pt x="540" y="189"/>
                  </a:lnTo>
                  <a:lnTo>
                    <a:pt x="542" y="188"/>
                  </a:lnTo>
                  <a:lnTo>
                    <a:pt x="544" y="187"/>
                  </a:lnTo>
                  <a:lnTo>
                    <a:pt x="546" y="186"/>
                  </a:lnTo>
                  <a:lnTo>
                    <a:pt x="548" y="186"/>
                  </a:lnTo>
                  <a:lnTo>
                    <a:pt x="550" y="185"/>
                  </a:lnTo>
                  <a:lnTo>
                    <a:pt x="552" y="184"/>
                  </a:lnTo>
                  <a:lnTo>
                    <a:pt x="554" y="183"/>
                  </a:lnTo>
                  <a:lnTo>
                    <a:pt x="556" y="182"/>
                  </a:lnTo>
                  <a:lnTo>
                    <a:pt x="558" y="182"/>
                  </a:lnTo>
                  <a:lnTo>
                    <a:pt x="560" y="181"/>
                  </a:lnTo>
                  <a:lnTo>
                    <a:pt x="562" y="180"/>
                  </a:lnTo>
                  <a:lnTo>
                    <a:pt x="564" y="179"/>
                  </a:lnTo>
                  <a:lnTo>
                    <a:pt x="566" y="178"/>
                  </a:lnTo>
                  <a:lnTo>
                    <a:pt x="568" y="178"/>
                  </a:lnTo>
                  <a:lnTo>
                    <a:pt x="570" y="177"/>
                  </a:lnTo>
                  <a:lnTo>
                    <a:pt x="572" y="176"/>
                  </a:lnTo>
                  <a:lnTo>
                    <a:pt x="574" y="175"/>
                  </a:lnTo>
                  <a:lnTo>
                    <a:pt x="576" y="175"/>
                  </a:lnTo>
                  <a:lnTo>
                    <a:pt x="578" y="174"/>
                  </a:lnTo>
                  <a:lnTo>
                    <a:pt x="580" y="173"/>
                  </a:lnTo>
                  <a:lnTo>
                    <a:pt x="582" y="172"/>
                  </a:lnTo>
                  <a:lnTo>
                    <a:pt x="584" y="171"/>
                  </a:lnTo>
                  <a:lnTo>
                    <a:pt x="586" y="171"/>
                  </a:lnTo>
                  <a:lnTo>
                    <a:pt x="588" y="170"/>
                  </a:lnTo>
                  <a:lnTo>
                    <a:pt x="590" y="169"/>
                  </a:lnTo>
                  <a:lnTo>
                    <a:pt x="592" y="168"/>
                  </a:lnTo>
                  <a:lnTo>
                    <a:pt x="594" y="167"/>
                  </a:lnTo>
                  <a:lnTo>
                    <a:pt x="596" y="167"/>
                  </a:lnTo>
                  <a:lnTo>
                    <a:pt x="598" y="166"/>
                  </a:lnTo>
                  <a:lnTo>
                    <a:pt x="600" y="165"/>
                  </a:lnTo>
                  <a:lnTo>
                    <a:pt x="602" y="164"/>
                  </a:lnTo>
                  <a:lnTo>
                    <a:pt x="604" y="164"/>
                  </a:lnTo>
                  <a:lnTo>
                    <a:pt x="606" y="163"/>
                  </a:lnTo>
                  <a:lnTo>
                    <a:pt x="608" y="162"/>
                  </a:lnTo>
                  <a:lnTo>
                    <a:pt x="610" y="161"/>
                  </a:lnTo>
                  <a:lnTo>
                    <a:pt x="612" y="160"/>
                  </a:lnTo>
                  <a:lnTo>
                    <a:pt x="614" y="160"/>
                  </a:lnTo>
                  <a:lnTo>
                    <a:pt x="616" y="159"/>
                  </a:lnTo>
                  <a:lnTo>
                    <a:pt x="618" y="158"/>
                  </a:lnTo>
                  <a:lnTo>
                    <a:pt x="620" y="157"/>
                  </a:lnTo>
                  <a:lnTo>
                    <a:pt x="622" y="156"/>
                  </a:lnTo>
                  <a:lnTo>
                    <a:pt x="624" y="156"/>
                  </a:lnTo>
                  <a:lnTo>
                    <a:pt x="626" y="155"/>
                  </a:lnTo>
                  <a:lnTo>
                    <a:pt x="628" y="154"/>
                  </a:lnTo>
                  <a:lnTo>
                    <a:pt x="630" y="153"/>
                  </a:lnTo>
                  <a:lnTo>
                    <a:pt x="632" y="153"/>
                  </a:lnTo>
                  <a:lnTo>
                    <a:pt x="634" y="152"/>
                  </a:lnTo>
                  <a:lnTo>
                    <a:pt x="636" y="151"/>
                  </a:lnTo>
                  <a:lnTo>
                    <a:pt x="638" y="150"/>
                  </a:lnTo>
                  <a:lnTo>
                    <a:pt x="640" y="149"/>
                  </a:lnTo>
                  <a:lnTo>
                    <a:pt x="642" y="149"/>
                  </a:lnTo>
                  <a:lnTo>
                    <a:pt x="644" y="148"/>
                  </a:lnTo>
                  <a:lnTo>
                    <a:pt x="646" y="147"/>
                  </a:lnTo>
                  <a:lnTo>
                    <a:pt x="648" y="146"/>
                  </a:lnTo>
                  <a:lnTo>
                    <a:pt x="650" y="145"/>
                  </a:lnTo>
                  <a:lnTo>
                    <a:pt x="652" y="145"/>
                  </a:lnTo>
                  <a:lnTo>
                    <a:pt x="654" y="144"/>
                  </a:lnTo>
                  <a:lnTo>
                    <a:pt x="656" y="143"/>
                  </a:lnTo>
                  <a:lnTo>
                    <a:pt x="658" y="142"/>
                  </a:lnTo>
                  <a:lnTo>
                    <a:pt x="660" y="142"/>
                  </a:lnTo>
                  <a:lnTo>
                    <a:pt x="662" y="141"/>
                  </a:lnTo>
                  <a:lnTo>
                    <a:pt x="664" y="140"/>
                  </a:lnTo>
                  <a:lnTo>
                    <a:pt x="666" y="139"/>
                  </a:lnTo>
                  <a:lnTo>
                    <a:pt x="668" y="138"/>
                  </a:lnTo>
                  <a:lnTo>
                    <a:pt x="670" y="138"/>
                  </a:lnTo>
                  <a:lnTo>
                    <a:pt x="672" y="137"/>
                  </a:lnTo>
                  <a:lnTo>
                    <a:pt x="674" y="136"/>
                  </a:lnTo>
                  <a:lnTo>
                    <a:pt x="676" y="135"/>
                  </a:lnTo>
                  <a:lnTo>
                    <a:pt x="678" y="134"/>
                  </a:lnTo>
                  <a:lnTo>
                    <a:pt x="680" y="134"/>
                  </a:lnTo>
                  <a:lnTo>
                    <a:pt x="682" y="133"/>
                  </a:lnTo>
                  <a:lnTo>
                    <a:pt x="684" y="132"/>
                  </a:lnTo>
                  <a:lnTo>
                    <a:pt x="686" y="131"/>
                  </a:lnTo>
                  <a:lnTo>
                    <a:pt x="688" y="131"/>
                  </a:lnTo>
                  <a:lnTo>
                    <a:pt x="690" y="130"/>
                  </a:lnTo>
                  <a:lnTo>
                    <a:pt x="692" y="129"/>
                  </a:lnTo>
                  <a:lnTo>
                    <a:pt x="694" y="128"/>
                  </a:lnTo>
                  <a:lnTo>
                    <a:pt x="696" y="127"/>
                  </a:lnTo>
                  <a:lnTo>
                    <a:pt x="698" y="127"/>
                  </a:lnTo>
                  <a:lnTo>
                    <a:pt x="700" y="126"/>
                  </a:lnTo>
                  <a:lnTo>
                    <a:pt x="702" y="125"/>
                  </a:lnTo>
                  <a:lnTo>
                    <a:pt x="704" y="124"/>
                  </a:lnTo>
                  <a:lnTo>
                    <a:pt x="706" y="123"/>
                  </a:lnTo>
                  <a:lnTo>
                    <a:pt x="708" y="123"/>
                  </a:lnTo>
                  <a:lnTo>
                    <a:pt x="710" y="122"/>
                  </a:lnTo>
                  <a:lnTo>
                    <a:pt x="712" y="121"/>
                  </a:lnTo>
                  <a:lnTo>
                    <a:pt x="714" y="120"/>
                  </a:lnTo>
                  <a:lnTo>
                    <a:pt x="716" y="120"/>
                  </a:lnTo>
                  <a:lnTo>
                    <a:pt x="718" y="119"/>
                  </a:lnTo>
                  <a:lnTo>
                    <a:pt x="720" y="118"/>
                  </a:lnTo>
                  <a:lnTo>
                    <a:pt x="722" y="117"/>
                  </a:lnTo>
                  <a:lnTo>
                    <a:pt x="724" y="116"/>
                  </a:lnTo>
                  <a:lnTo>
                    <a:pt x="726" y="116"/>
                  </a:lnTo>
                  <a:lnTo>
                    <a:pt x="728" y="115"/>
                  </a:lnTo>
                  <a:lnTo>
                    <a:pt x="730" y="114"/>
                  </a:lnTo>
                  <a:lnTo>
                    <a:pt x="732" y="113"/>
                  </a:lnTo>
                  <a:lnTo>
                    <a:pt x="734" y="112"/>
                  </a:lnTo>
                  <a:lnTo>
                    <a:pt x="736" y="112"/>
                  </a:lnTo>
                  <a:lnTo>
                    <a:pt x="738" y="111"/>
                  </a:lnTo>
                  <a:lnTo>
                    <a:pt x="740" y="110"/>
                  </a:lnTo>
                  <a:lnTo>
                    <a:pt x="742" y="109"/>
                  </a:lnTo>
                  <a:lnTo>
                    <a:pt x="744" y="109"/>
                  </a:lnTo>
                  <a:lnTo>
                    <a:pt x="746" y="108"/>
                  </a:lnTo>
                  <a:lnTo>
                    <a:pt x="748" y="107"/>
                  </a:lnTo>
                  <a:lnTo>
                    <a:pt x="750" y="106"/>
                  </a:lnTo>
                  <a:lnTo>
                    <a:pt x="752" y="105"/>
                  </a:lnTo>
                  <a:lnTo>
                    <a:pt x="754" y="105"/>
                  </a:lnTo>
                  <a:lnTo>
                    <a:pt x="756" y="104"/>
                  </a:lnTo>
                  <a:lnTo>
                    <a:pt x="758" y="103"/>
                  </a:lnTo>
                  <a:lnTo>
                    <a:pt x="760" y="102"/>
                  </a:lnTo>
                  <a:lnTo>
                    <a:pt x="762" y="101"/>
                  </a:lnTo>
                  <a:lnTo>
                    <a:pt x="764" y="101"/>
                  </a:lnTo>
                  <a:lnTo>
                    <a:pt x="766" y="100"/>
                  </a:lnTo>
                  <a:lnTo>
                    <a:pt x="768" y="99"/>
                  </a:lnTo>
                  <a:lnTo>
                    <a:pt x="770" y="98"/>
                  </a:lnTo>
                  <a:lnTo>
                    <a:pt x="772" y="98"/>
                  </a:lnTo>
                  <a:lnTo>
                    <a:pt x="774" y="97"/>
                  </a:lnTo>
                  <a:lnTo>
                    <a:pt x="776" y="96"/>
                  </a:lnTo>
                  <a:lnTo>
                    <a:pt x="778" y="95"/>
                  </a:lnTo>
                  <a:lnTo>
                    <a:pt x="780" y="94"/>
                  </a:lnTo>
                  <a:lnTo>
                    <a:pt x="782" y="94"/>
                  </a:lnTo>
                  <a:lnTo>
                    <a:pt x="784" y="93"/>
                  </a:lnTo>
                  <a:lnTo>
                    <a:pt x="786" y="92"/>
                  </a:lnTo>
                  <a:lnTo>
                    <a:pt x="788" y="91"/>
                  </a:lnTo>
                  <a:lnTo>
                    <a:pt x="790" y="90"/>
                  </a:lnTo>
                  <a:lnTo>
                    <a:pt x="792" y="90"/>
                  </a:lnTo>
                  <a:lnTo>
                    <a:pt x="794" y="89"/>
                  </a:lnTo>
                  <a:lnTo>
                    <a:pt x="796" y="88"/>
                  </a:lnTo>
                  <a:lnTo>
                    <a:pt x="798" y="87"/>
                  </a:lnTo>
                  <a:lnTo>
                    <a:pt x="800" y="87"/>
                  </a:lnTo>
                  <a:lnTo>
                    <a:pt x="802" y="86"/>
                  </a:lnTo>
                  <a:lnTo>
                    <a:pt x="804" y="85"/>
                  </a:lnTo>
                  <a:lnTo>
                    <a:pt x="806" y="84"/>
                  </a:lnTo>
                  <a:lnTo>
                    <a:pt x="808" y="83"/>
                  </a:lnTo>
                  <a:lnTo>
                    <a:pt x="810" y="83"/>
                  </a:lnTo>
                  <a:lnTo>
                    <a:pt x="812" y="82"/>
                  </a:lnTo>
                  <a:lnTo>
                    <a:pt x="814" y="81"/>
                  </a:lnTo>
                  <a:lnTo>
                    <a:pt x="816" y="80"/>
                  </a:lnTo>
                  <a:lnTo>
                    <a:pt x="818" y="79"/>
                  </a:lnTo>
                  <a:lnTo>
                    <a:pt x="820" y="79"/>
                  </a:lnTo>
                  <a:lnTo>
                    <a:pt x="822" y="78"/>
                  </a:lnTo>
                  <a:lnTo>
                    <a:pt x="824" y="77"/>
                  </a:lnTo>
                  <a:lnTo>
                    <a:pt x="826" y="76"/>
                  </a:lnTo>
                  <a:lnTo>
                    <a:pt x="828" y="76"/>
                  </a:lnTo>
                  <a:lnTo>
                    <a:pt x="830" y="75"/>
                  </a:lnTo>
                  <a:lnTo>
                    <a:pt x="832" y="74"/>
                  </a:lnTo>
                  <a:lnTo>
                    <a:pt x="834" y="73"/>
                  </a:lnTo>
                  <a:lnTo>
                    <a:pt x="836" y="72"/>
                  </a:lnTo>
                  <a:lnTo>
                    <a:pt x="838" y="72"/>
                  </a:lnTo>
                  <a:lnTo>
                    <a:pt x="840" y="71"/>
                  </a:lnTo>
                  <a:lnTo>
                    <a:pt x="842" y="70"/>
                  </a:lnTo>
                  <a:lnTo>
                    <a:pt x="844" y="69"/>
                  </a:lnTo>
                  <a:lnTo>
                    <a:pt x="846" y="68"/>
                  </a:lnTo>
                  <a:lnTo>
                    <a:pt x="848" y="68"/>
                  </a:lnTo>
                  <a:lnTo>
                    <a:pt x="850" y="67"/>
                  </a:lnTo>
                  <a:lnTo>
                    <a:pt x="852" y="66"/>
                  </a:lnTo>
                  <a:lnTo>
                    <a:pt x="854" y="65"/>
                  </a:lnTo>
                  <a:lnTo>
                    <a:pt x="856" y="65"/>
                  </a:lnTo>
                  <a:lnTo>
                    <a:pt x="858" y="64"/>
                  </a:lnTo>
                  <a:lnTo>
                    <a:pt x="860" y="63"/>
                  </a:lnTo>
                  <a:lnTo>
                    <a:pt x="862" y="62"/>
                  </a:lnTo>
                  <a:lnTo>
                    <a:pt x="864" y="61"/>
                  </a:lnTo>
                  <a:lnTo>
                    <a:pt x="866" y="61"/>
                  </a:lnTo>
                  <a:lnTo>
                    <a:pt x="868" y="60"/>
                  </a:lnTo>
                  <a:lnTo>
                    <a:pt x="870" y="59"/>
                  </a:lnTo>
                  <a:lnTo>
                    <a:pt x="872" y="58"/>
                  </a:lnTo>
                  <a:lnTo>
                    <a:pt x="874" y="57"/>
                  </a:lnTo>
                  <a:lnTo>
                    <a:pt x="876" y="57"/>
                  </a:lnTo>
                  <a:lnTo>
                    <a:pt x="878" y="56"/>
                  </a:lnTo>
                  <a:lnTo>
                    <a:pt x="880" y="55"/>
                  </a:lnTo>
                  <a:lnTo>
                    <a:pt x="882" y="54"/>
                  </a:lnTo>
                  <a:lnTo>
                    <a:pt x="884" y="54"/>
                  </a:lnTo>
                  <a:lnTo>
                    <a:pt x="886" y="53"/>
                  </a:lnTo>
                  <a:lnTo>
                    <a:pt x="888" y="52"/>
                  </a:lnTo>
                  <a:lnTo>
                    <a:pt x="890" y="51"/>
                  </a:lnTo>
                  <a:lnTo>
                    <a:pt x="892" y="50"/>
                  </a:lnTo>
                  <a:lnTo>
                    <a:pt x="894" y="50"/>
                  </a:lnTo>
                  <a:lnTo>
                    <a:pt x="896" y="49"/>
                  </a:lnTo>
                  <a:lnTo>
                    <a:pt x="898" y="48"/>
                  </a:lnTo>
                  <a:lnTo>
                    <a:pt x="900" y="47"/>
                  </a:lnTo>
                  <a:lnTo>
                    <a:pt x="902" y="46"/>
                  </a:lnTo>
                  <a:lnTo>
                    <a:pt x="904" y="46"/>
                  </a:lnTo>
                  <a:lnTo>
                    <a:pt x="906" y="45"/>
                  </a:lnTo>
                  <a:lnTo>
                    <a:pt x="908" y="44"/>
                  </a:lnTo>
                  <a:lnTo>
                    <a:pt x="910" y="43"/>
                  </a:lnTo>
                  <a:lnTo>
                    <a:pt x="912" y="43"/>
                  </a:lnTo>
                  <a:lnTo>
                    <a:pt x="914" y="42"/>
                  </a:lnTo>
                  <a:lnTo>
                    <a:pt x="916" y="41"/>
                  </a:lnTo>
                  <a:lnTo>
                    <a:pt x="918" y="40"/>
                  </a:lnTo>
                  <a:lnTo>
                    <a:pt x="920" y="39"/>
                  </a:lnTo>
                  <a:lnTo>
                    <a:pt x="922" y="39"/>
                  </a:lnTo>
                  <a:lnTo>
                    <a:pt x="924" y="38"/>
                  </a:lnTo>
                  <a:lnTo>
                    <a:pt x="926" y="37"/>
                  </a:lnTo>
                  <a:lnTo>
                    <a:pt x="928" y="36"/>
                  </a:lnTo>
                  <a:lnTo>
                    <a:pt x="930" y="35"/>
                  </a:lnTo>
                  <a:lnTo>
                    <a:pt x="932" y="35"/>
                  </a:lnTo>
                  <a:lnTo>
                    <a:pt x="934" y="34"/>
                  </a:lnTo>
                  <a:lnTo>
                    <a:pt x="936" y="33"/>
                  </a:lnTo>
                  <a:lnTo>
                    <a:pt x="938" y="32"/>
                  </a:lnTo>
                  <a:lnTo>
                    <a:pt x="940" y="32"/>
                  </a:lnTo>
                  <a:lnTo>
                    <a:pt x="942" y="31"/>
                  </a:lnTo>
                  <a:lnTo>
                    <a:pt x="944" y="30"/>
                  </a:lnTo>
                  <a:lnTo>
                    <a:pt x="946" y="29"/>
                  </a:lnTo>
                  <a:lnTo>
                    <a:pt x="948" y="28"/>
                  </a:lnTo>
                  <a:lnTo>
                    <a:pt x="950" y="28"/>
                  </a:lnTo>
                  <a:lnTo>
                    <a:pt x="952" y="27"/>
                  </a:lnTo>
                  <a:lnTo>
                    <a:pt x="954" y="26"/>
                  </a:lnTo>
                  <a:lnTo>
                    <a:pt x="956" y="25"/>
                  </a:lnTo>
                  <a:lnTo>
                    <a:pt x="958" y="24"/>
                  </a:lnTo>
                  <a:lnTo>
                    <a:pt x="960" y="24"/>
                  </a:lnTo>
                  <a:lnTo>
                    <a:pt x="962" y="23"/>
                  </a:lnTo>
                  <a:lnTo>
                    <a:pt x="964" y="22"/>
                  </a:lnTo>
                  <a:lnTo>
                    <a:pt x="966" y="21"/>
                  </a:lnTo>
                  <a:lnTo>
                    <a:pt x="968" y="21"/>
                  </a:lnTo>
                  <a:lnTo>
                    <a:pt x="970" y="20"/>
                  </a:lnTo>
                  <a:lnTo>
                    <a:pt x="972" y="19"/>
                  </a:lnTo>
                  <a:lnTo>
                    <a:pt x="974" y="18"/>
                  </a:lnTo>
                  <a:lnTo>
                    <a:pt x="976" y="17"/>
                  </a:lnTo>
                  <a:lnTo>
                    <a:pt x="978" y="17"/>
                  </a:lnTo>
                  <a:lnTo>
                    <a:pt x="980" y="16"/>
                  </a:lnTo>
                  <a:lnTo>
                    <a:pt x="982" y="15"/>
                  </a:lnTo>
                  <a:lnTo>
                    <a:pt x="984" y="14"/>
                  </a:lnTo>
                  <a:lnTo>
                    <a:pt x="986" y="13"/>
                  </a:lnTo>
                  <a:lnTo>
                    <a:pt x="988" y="13"/>
                  </a:lnTo>
                  <a:lnTo>
                    <a:pt x="990" y="12"/>
                  </a:lnTo>
                  <a:lnTo>
                    <a:pt x="992" y="11"/>
                  </a:lnTo>
                  <a:lnTo>
                    <a:pt x="994" y="10"/>
                  </a:lnTo>
                  <a:lnTo>
                    <a:pt x="996" y="10"/>
                  </a:lnTo>
                  <a:lnTo>
                    <a:pt x="998" y="9"/>
                  </a:lnTo>
                  <a:lnTo>
                    <a:pt x="1000" y="8"/>
                  </a:lnTo>
                  <a:lnTo>
                    <a:pt x="1002" y="7"/>
                  </a:lnTo>
                  <a:lnTo>
                    <a:pt x="1004" y="6"/>
                  </a:lnTo>
                  <a:lnTo>
                    <a:pt x="1006" y="6"/>
                  </a:lnTo>
                  <a:lnTo>
                    <a:pt x="1008" y="5"/>
                  </a:lnTo>
                  <a:lnTo>
                    <a:pt x="1010" y="4"/>
                  </a:lnTo>
                  <a:lnTo>
                    <a:pt x="1012" y="3"/>
                  </a:lnTo>
                  <a:lnTo>
                    <a:pt x="1014" y="2"/>
                  </a:lnTo>
                  <a:lnTo>
                    <a:pt x="1016" y="2"/>
                  </a:lnTo>
                  <a:lnTo>
                    <a:pt x="1018" y="1"/>
                  </a:lnTo>
                  <a:lnTo>
                    <a:pt x="1020" y="0"/>
                  </a:lnTo>
                  <a:lnTo>
                    <a:pt x="1021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2" name="Freeform 145">
              <a:extLst>
                <a:ext uri="{FF2B5EF4-FFF2-40B4-BE49-F238E27FC236}">
                  <a16:creationId xmlns:a16="http://schemas.microsoft.com/office/drawing/2014/main" id="{5A419A86-5FA4-4E79-A724-2F431EECD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1623"/>
              <a:ext cx="23" cy="14"/>
            </a:xfrm>
            <a:custGeom>
              <a:avLst/>
              <a:gdLst>
                <a:gd name="T0" fmla="*/ 592 w 12"/>
                <a:gd name="T1" fmla="*/ 2391 h 5"/>
                <a:gd name="T2" fmla="*/ 485 w 12"/>
                <a:gd name="T3" fmla="*/ 1912 h 5"/>
                <a:gd name="T4" fmla="*/ 393 w 12"/>
                <a:gd name="T5" fmla="*/ 1364 h 5"/>
                <a:gd name="T6" fmla="*/ 309 w 12"/>
                <a:gd name="T7" fmla="*/ 1364 h 5"/>
                <a:gd name="T8" fmla="*/ 205 w 12"/>
                <a:gd name="T9" fmla="*/ 1050 h 5"/>
                <a:gd name="T10" fmla="*/ 107 w 12"/>
                <a:gd name="T11" fmla="*/ 487 h 5"/>
                <a:gd name="T12" fmla="*/ 0 w 12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5"/>
                <a:gd name="T23" fmla="*/ 12 w 12"/>
                <a:gd name="T24" fmla="*/ 5 h 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5">
                  <a:moveTo>
                    <a:pt x="12" y="5"/>
                  </a:moveTo>
                  <a:lnTo>
                    <a:pt x="10" y="4"/>
                  </a:lnTo>
                  <a:lnTo>
                    <a:pt x="8" y="3"/>
                  </a:lnTo>
                  <a:lnTo>
                    <a:pt x="6" y="3"/>
                  </a:lnTo>
                  <a:lnTo>
                    <a:pt x="4" y="2"/>
                  </a:lnTo>
                  <a:lnTo>
                    <a:pt x="2" y="1"/>
                  </a:lnTo>
                  <a:lnTo>
                    <a:pt x="0" y="0"/>
                  </a:lnTo>
                </a:path>
              </a:pathLst>
            </a:cu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393" name="Rectangle 147">
              <a:extLst>
                <a:ext uri="{FF2B5EF4-FFF2-40B4-BE49-F238E27FC236}">
                  <a16:creationId xmlns:a16="http://schemas.microsoft.com/office/drawing/2014/main" id="{431C0035-E59B-46B6-ADD1-82367C514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" y="1623"/>
              <a:ext cx="1934" cy="1389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Calibri" panose="020F0502020204030204" pitchFamily="34" charset="0"/>
              </a:endParaRPr>
            </a:p>
          </p:txBody>
        </p:sp>
      </p:grpSp>
      <p:sp>
        <p:nvSpPr>
          <p:cNvPr id="29714" name="Freeform 144">
            <a:extLst>
              <a:ext uri="{FF2B5EF4-FFF2-40B4-BE49-F238E27FC236}">
                <a16:creationId xmlns:a16="http://schemas.microsoft.com/office/drawing/2014/main" id="{D65DF5DB-8E31-4A3D-8FF2-599C33F11AF7}"/>
              </a:ext>
            </a:extLst>
          </p:cNvPr>
          <p:cNvSpPr>
            <a:spLocks/>
          </p:cNvSpPr>
          <p:nvPr/>
        </p:nvSpPr>
        <p:spPr bwMode="auto">
          <a:xfrm>
            <a:off x="6786563" y="5087938"/>
            <a:ext cx="2081212" cy="1241425"/>
          </a:xfrm>
          <a:custGeom>
            <a:avLst/>
            <a:gdLst>
              <a:gd name="T0" fmla="*/ 2147483646 w 1021"/>
              <a:gd name="T1" fmla="*/ 2147483646 h 401"/>
              <a:gd name="T2" fmla="*/ 2147483646 w 1021"/>
              <a:gd name="T3" fmla="*/ 2147483646 h 401"/>
              <a:gd name="T4" fmla="*/ 2147483646 w 1021"/>
              <a:gd name="T5" fmla="*/ 2147483646 h 401"/>
              <a:gd name="T6" fmla="*/ 2147483646 w 1021"/>
              <a:gd name="T7" fmla="*/ 2147483646 h 401"/>
              <a:gd name="T8" fmla="*/ 2147483646 w 1021"/>
              <a:gd name="T9" fmla="*/ 2147483646 h 401"/>
              <a:gd name="T10" fmla="*/ 2147483646 w 1021"/>
              <a:gd name="T11" fmla="*/ 2147483646 h 401"/>
              <a:gd name="T12" fmla="*/ 2147483646 w 1021"/>
              <a:gd name="T13" fmla="*/ 2147483646 h 401"/>
              <a:gd name="T14" fmla="*/ 2147483646 w 1021"/>
              <a:gd name="T15" fmla="*/ 2147483646 h 401"/>
              <a:gd name="T16" fmla="*/ 2147483646 w 1021"/>
              <a:gd name="T17" fmla="*/ 2147483646 h 401"/>
              <a:gd name="T18" fmla="*/ 2147483646 w 1021"/>
              <a:gd name="T19" fmla="*/ 2147483646 h 401"/>
              <a:gd name="T20" fmla="*/ 2147483646 w 1021"/>
              <a:gd name="T21" fmla="*/ 2147483646 h 401"/>
              <a:gd name="T22" fmla="*/ 2147483646 w 1021"/>
              <a:gd name="T23" fmla="*/ 2147483646 h 401"/>
              <a:gd name="T24" fmla="*/ 2147483646 w 1021"/>
              <a:gd name="T25" fmla="*/ 2147483646 h 401"/>
              <a:gd name="T26" fmla="*/ 2147483646 w 1021"/>
              <a:gd name="T27" fmla="*/ 2147483646 h 401"/>
              <a:gd name="T28" fmla="*/ 2147483646 w 1021"/>
              <a:gd name="T29" fmla="*/ 2147483646 h 401"/>
              <a:gd name="T30" fmla="*/ 2147483646 w 1021"/>
              <a:gd name="T31" fmla="*/ 2147483646 h 401"/>
              <a:gd name="T32" fmla="*/ 2147483646 w 1021"/>
              <a:gd name="T33" fmla="*/ 2147483646 h 401"/>
              <a:gd name="T34" fmla="*/ 2147483646 w 1021"/>
              <a:gd name="T35" fmla="*/ 2147483646 h 401"/>
              <a:gd name="T36" fmla="*/ 2147483646 w 1021"/>
              <a:gd name="T37" fmla="*/ 2147483646 h 401"/>
              <a:gd name="T38" fmla="*/ 2147483646 w 1021"/>
              <a:gd name="T39" fmla="*/ 2147483646 h 401"/>
              <a:gd name="T40" fmla="*/ 2147483646 w 1021"/>
              <a:gd name="T41" fmla="*/ 2147483646 h 401"/>
              <a:gd name="T42" fmla="*/ 2147483646 w 1021"/>
              <a:gd name="T43" fmla="*/ 2147483646 h 401"/>
              <a:gd name="T44" fmla="*/ 2147483646 w 1021"/>
              <a:gd name="T45" fmla="*/ 2147483646 h 401"/>
              <a:gd name="T46" fmla="*/ 2147483646 w 1021"/>
              <a:gd name="T47" fmla="*/ 2147483646 h 401"/>
              <a:gd name="T48" fmla="*/ 2147483646 w 1021"/>
              <a:gd name="T49" fmla="*/ 2147483646 h 401"/>
              <a:gd name="T50" fmla="*/ 2147483646 w 1021"/>
              <a:gd name="T51" fmla="*/ 2147483646 h 401"/>
              <a:gd name="T52" fmla="*/ 2147483646 w 1021"/>
              <a:gd name="T53" fmla="*/ 2147483646 h 401"/>
              <a:gd name="T54" fmla="*/ 2147483646 w 1021"/>
              <a:gd name="T55" fmla="*/ 2147483646 h 401"/>
              <a:gd name="T56" fmla="*/ 2147483646 w 1021"/>
              <a:gd name="T57" fmla="*/ 2147483646 h 401"/>
              <a:gd name="T58" fmla="*/ 2147483646 w 1021"/>
              <a:gd name="T59" fmla="*/ 2147483646 h 401"/>
              <a:gd name="T60" fmla="*/ 2147483646 w 1021"/>
              <a:gd name="T61" fmla="*/ 2147483646 h 401"/>
              <a:gd name="T62" fmla="*/ 2147483646 w 1021"/>
              <a:gd name="T63" fmla="*/ 2147483646 h 401"/>
              <a:gd name="T64" fmla="*/ 2147483646 w 1021"/>
              <a:gd name="T65" fmla="*/ 2147483646 h 401"/>
              <a:gd name="T66" fmla="*/ 2147483646 w 1021"/>
              <a:gd name="T67" fmla="*/ 2147483646 h 401"/>
              <a:gd name="T68" fmla="*/ 2147483646 w 1021"/>
              <a:gd name="T69" fmla="*/ 2147483646 h 401"/>
              <a:gd name="T70" fmla="*/ 2147483646 w 1021"/>
              <a:gd name="T71" fmla="*/ 2147483646 h 401"/>
              <a:gd name="T72" fmla="*/ 2147483646 w 1021"/>
              <a:gd name="T73" fmla="*/ 2147483646 h 401"/>
              <a:gd name="T74" fmla="*/ 2147483646 w 1021"/>
              <a:gd name="T75" fmla="*/ 2147483646 h 401"/>
              <a:gd name="T76" fmla="*/ 2147483646 w 1021"/>
              <a:gd name="T77" fmla="*/ 2147483646 h 401"/>
              <a:gd name="T78" fmla="*/ 2147483646 w 1021"/>
              <a:gd name="T79" fmla="*/ 2147483646 h 401"/>
              <a:gd name="T80" fmla="*/ 2147483646 w 1021"/>
              <a:gd name="T81" fmla="*/ 2147483646 h 401"/>
              <a:gd name="T82" fmla="*/ 2147483646 w 1021"/>
              <a:gd name="T83" fmla="*/ 2147483646 h 401"/>
              <a:gd name="T84" fmla="*/ 2147483646 w 1021"/>
              <a:gd name="T85" fmla="*/ 2147483646 h 401"/>
              <a:gd name="T86" fmla="*/ 2147483646 w 1021"/>
              <a:gd name="T87" fmla="*/ 2147483646 h 401"/>
              <a:gd name="T88" fmla="*/ 2147483646 w 1021"/>
              <a:gd name="T89" fmla="*/ 2147483646 h 401"/>
              <a:gd name="T90" fmla="*/ 2147483646 w 1021"/>
              <a:gd name="T91" fmla="*/ 2147483646 h 401"/>
              <a:gd name="T92" fmla="*/ 2147483646 w 1021"/>
              <a:gd name="T93" fmla="*/ 2147483646 h 401"/>
              <a:gd name="T94" fmla="*/ 2147483646 w 1021"/>
              <a:gd name="T95" fmla="*/ 2147483646 h 401"/>
              <a:gd name="T96" fmla="*/ 2147483646 w 1021"/>
              <a:gd name="T97" fmla="*/ 2147483646 h 401"/>
              <a:gd name="T98" fmla="*/ 2147483646 w 1021"/>
              <a:gd name="T99" fmla="*/ 2147483646 h 401"/>
              <a:gd name="T100" fmla="*/ 2147483646 w 1021"/>
              <a:gd name="T101" fmla="*/ 2147483646 h 401"/>
              <a:gd name="T102" fmla="*/ 2147483646 w 1021"/>
              <a:gd name="T103" fmla="*/ 2147483646 h 401"/>
              <a:gd name="T104" fmla="*/ 2147483646 w 1021"/>
              <a:gd name="T105" fmla="*/ 2147483646 h 401"/>
              <a:gd name="T106" fmla="*/ 2147483646 w 1021"/>
              <a:gd name="T107" fmla="*/ 2147483646 h 401"/>
              <a:gd name="T108" fmla="*/ 2147483646 w 1021"/>
              <a:gd name="T109" fmla="*/ 2147483646 h 401"/>
              <a:gd name="T110" fmla="*/ 2147483646 w 1021"/>
              <a:gd name="T111" fmla="*/ 2147483646 h 40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021"/>
              <a:gd name="T169" fmla="*/ 0 h 401"/>
              <a:gd name="T170" fmla="*/ 1021 w 1021"/>
              <a:gd name="T171" fmla="*/ 401 h 40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021" h="401">
                <a:moveTo>
                  <a:pt x="0" y="401"/>
                </a:moveTo>
                <a:lnTo>
                  <a:pt x="2" y="400"/>
                </a:lnTo>
                <a:lnTo>
                  <a:pt x="4" y="399"/>
                </a:lnTo>
                <a:lnTo>
                  <a:pt x="6" y="399"/>
                </a:lnTo>
                <a:lnTo>
                  <a:pt x="8" y="398"/>
                </a:lnTo>
                <a:lnTo>
                  <a:pt x="10" y="397"/>
                </a:lnTo>
                <a:lnTo>
                  <a:pt x="12" y="396"/>
                </a:lnTo>
                <a:lnTo>
                  <a:pt x="14" y="395"/>
                </a:lnTo>
                <a:lnTo>
                  <a:pt x="16" y="395"/>
                </a:lnTo>
                <a:lnTo>
                  <a:pt x="18" y="394"/>
                </a:lnTo>
                <a:lnTo>
                  <a:pt x="20" y="393"/>
                </a:lnTo>
                <a:lnTo>
                  <a:pt x="22" y="392"/>
                </a:lnTo>
                <a:lnTo>
                  <a:pt x="24" y="391"/>
                </a:lnTo>
                <a:lnTo>
                  <a:pt x="26" y="391"/>
                </a:lnTo>
                <a:lnTo>
                  <a:pt x="28" y="390"/>
                </a:lnTo>
                <a:lnTo>
                  <a:pt x="30" y="389"/>
                </a:lnTo>
                <a:lnTo>
                  <a:pt x="32" y="388"/>
                </a:lnTo>
                <a:lnTo>
                  <a:pt x="34" y="388"/>
                </a:lnTo>
                <a:lnTo>
                  <a:pt x="36" y="387"/>
                </a:lnTo>
                <a:lnTo>
                  <a:pt x="38" y="386"/>
                </a:lnTo>
                <a:lnTo>
                  <a:pt x="40" y="385"/>
                </a:lnTo>
                <a:lnTo>
                  <a:pt x="42" y="384"/>
                </a:lnTo>
                <a:lnTo>
                  <a:pt x="44" y="384"/>
                </a:lnTo>
                <a:lnTo>
                  <a:pt x="46" y="383"/>
                </a:lnTo>
                <a:lnTo>
                  <a:pt x="48" y="382"/>
                </a:lnTo>
                <a:lnTo>
                  <a:pt x="50" y="381"/>
                </a:lnTo>
                <a:lnTo>
                  <a:pt x="52" y="380"/>
                </a:lnTo>
                <a:lnTo>
                  <a:pt x="54" y="380"/>
                </a:lnTo>
                <a:lnTo>
                  <a:pt x="56" y="379"/>
                </a:lnTo>
                <a:lnTo>
                  <a:pt x="58" y="378"/>
                </a:lnTo>
                <a:lnTo>
                  <a:pt x="60" y="377"/>
                </a:lnTo>
                <a:lnTo>
                  <a:pt x="62" y="377"/>
                </a:lnTo>
                <a:lnTo>
                  <a:pt x="64" y="376"/>
                </a:lnTo>
                <a:lnTo>
                  <a:pt x="66" y="375"/>
                </a:lnTo>
                <a:lnTo>
                  <a:pt x="68" y="374"/>
                </a:lnTo>
                <a:lnTo>
                  <a:pt x="70" y="373"/>
                </a:lnTo>
                <a:lnTo>
                  <a:pt x="72" y="373"/>
                </a:lnTo>
                <a:lnTo>
                  <a:pt x="74" y="372"/>
                </a:lnTo>
                <a:lnTo>
                  <a:pt x="76" y="371"/>
                </a:lnTo>
                <a:lnTo>
                  <a:pt x="78" y="370"/>
                </a:lnTo>
                <a:lnTo>
                  <a:pt x="80" y="369"/>
                </a:lnTo>
                <a:lnTo>
                  <a:pt x="82" y="369"/>
                </a:lnTo>
                <a:lnTo>
                  <a:pt x="84" y="368"/>
                </a:lnTo>
                <a:lnTo>
                  <a:pt x="86" y="367"/>
                </a:lnTo>
                <a:lnTo>
                  <a:pt x="88" y="366"/>
                </a:lnTo>
                <a:lnTo>
                  <a:pt x="90" y="366"/>
                </a:lnTo>
                <a:lnTo>
                  <a:pt x="92" y="365"/>
                </a:lnTo>
                <a:lnTo>
                  <a:pt x="94" y="364"/>
                </a:lnTo>
                <a:lnTo>
                  <a:pt x="96" y="363"/>
                </a:lnTo>
                <a:lnTo>
                  <a:pt x="98" y="362"/>
                </a:lnTo>
                <a:lnTo>
                  <a:pt x="100" y="362"/>
                </a:lnTo>
                <a:lnTo>
                  <a:pt x="102" y="361"/>
                </a:lnTo>
                <a:lnTo>
                  <a:pt x="104" y="360"/>
                </a:lnTo>
                <a:lnTo>
                  <a:pt x="106" y="359"/>
                </a:lnTo>
                <a:lnTo>
                  <a:pt x="108" y="358"/>
                </a:lnTo>
                <a:lnTo>
                  <a:pt x="110" y="358"/>
                </a:lnTo>
                <a:lnTo>
                  <a:pt x="112" y="357"/>
                </a:lnTo>
                <a:lnTo>
                  <a:pt x="114" y="356"/>
                </a:lnTo>
                <a:lnTo>
                  <a:pt x="116" y="355"/>
                </a:lnTo>
                <a:lnTo>
                  <a:pt x="118" y="355"/>
                </a:lnTo>
                <a:lnTo>
                  <a:pt x="120" y="354"/>
                </a:lnTo>
                <a:lnTo>
                  <a:pt x="122" y="353"/>
                </a:lnTo>
                <a:lnTo>
                  <a:pt x="124" y="352"/>
                </a:lnTo>
                <a:lnTo>
                  <a:pt x="126" y="351"/>
                </a:lnTo>
                <a:lnTo>
                  <a:pt x="128" y="351"/>
                </a:lnTo>
                <a:lnTo>
                  <a:pt x="130" y="350"/>
                </a:lnTo>
                <a:lnTo>
                  <a:pt x="132" y="349"/>
                </a:lnTo>
                <a:lnTo>
                  <a:pt x="134" y="348"/>
                </a:lnTo>
                <a:lnTo>
                  <a:pt x="136" y="347"/>
                </a:lnTo>
                <a:lnTo>
                  <a:pt x="138" y="347"/>
                </a:lnTo>
                <a:lnTo>
                  <a:pt x="140" y="346"/>
                </a:lnTo>
                <a:lnTo>
                  <a:pt x="142" y="345"/>
                </a:lnTo>
                <a:lnTo>
                  <a:pt x="144" y="344"/>
                </a:lnTo>
                <a:lnTo>
                  <a:pt x="146" y="344"/>
                </a:lnTo>
                <a:lnTo>
                  <a:pt x="148" y="343"/>
                </a:lnTo>
                <a:lnTo>
                  <a:pt x="150" y="342"/>
                </a:lnTo>
                <a:lnTo>
                  <a:pt x="152" y="341"/>
                </a:lnTo>
                <a:lnTo>
                  <a:pt x="154" y="340"/>
                </a:lnTo>
                <a:lnTo>
                  <a:pt x="156" y="340"/>
                </a:lnTo>
                <a:lnTo>
                  <a:pt x="158" y="339"/>
                </a:lnTo>
                <a:lnTo>
                  <a:pt x="160" y="338"/>
                </a:lnTo>
                <a:lnTo>
                  <a:pt x="162" y="337"/>
                </a:lnTo>
                <a:lnTo>
                  <a:pt x="164" y="336"/>
                </a:lnTo>
                <a:lnTo>
                  <a:pt x="166" y="336"/>
                </a:lnTo>
                <a:lnTo>
                  <a:pt x="168" y="335"/>
                </a:lnTo>
                <a:lnTo>
                  <a:pt x="170" y="334"/>
                </a:lnTo>
                <a:lnTo>
                  <a:pt x="172" y="333"/>
                </a:lnTo>
                <a:lnTo>
                  <a:pt x="174" y="333"/>
                </a:lnTo>
                <a:lnTo>
                  <a:pt x="176" y="332"/>
                </a:lnTo>
                <a:lnTo>
                  <a:pt x="178" y="331"/>
                </a:lnTo>
                <a:lnTo>
                  <a:pt x="180" y="330"/>
                </a:lnTo>
                <a:lnTo>
                  <a:pt x="182" y="329"/>
                </a:lnTo>
                <a:lnTo>
                  <a:pt x="184" y="329"/>
                </a:lnTo>
                <a:lnTo>
                  <a:pt x="186" y="328"/>
                </a:lnTo>
                <a:lnTo>
                  <a:pt x="188" y="327"/>
                </a:lnTo>
                <a:lnTo>
                  <a:pt x="190" y="326"/>
                </a:lnTo>
                <a:lnTo>
                  <a:pt x="192" y="325"/>
                </a:lnTo>
                <a:lnTo>
                  <a:pt x="194" y="325"/>
                </a:lnTo>
                <a:lnTo>
                  <a:pt x="196" y="324"/>
                </a:lnTo>
                <a:lnTo>
                  <a:pt x="198" y="323"/>
                </a:lnTo>
                <a:lnTo>
                  <a:pt x="200" y="322"/>
                </a:lnTo>
                <a:lnTo>
                  <a:pt x="202" y="322"/>
                </a:lnTo>
                <a:lnTo>
                  <a:pt x="204" y="321"/>
                </a:lnTo>
                <a:lnTo>
                  <a:pt x="206" y="320"/>
                </a:lnTo>
                <a:lnTo>
                  <a:pt x="208" y="319"/>
                </a:lnTo>
                <a:lnTo>
                  <a:pt x="210" y="318"/>
                </a:lnTo>
                <a:lnTo>
                  <a:pt x="212" y="318"/>
                </a:lnTo>
                <a:lnTo>
                  <a:pt x="214" y="317"/>
                </a:lnTo>
                <a:lnTo>
                  <a:pt x="216" y="316"/>
                </a:lnTo>
                <a:lnTo>
                  <a:pt x="218" y="315"/>
                </a:lnTo>
                <a:lnTo>
                  <a:pt x="220" y="314"/>
                </a:lnTo>
                <a:lnTo>
                  <a:pt x="222" y="314"/>
                </a:lnTo>
                <a:lnTo>
                  <a:pt x="224" y="313"/>
                </a:lnTo>
                <a:lnTo>
                  <a:pt x="226" y="312"/>
                </a:lnTo>
                <a:lnTo>
                  <a:pt x="228" y="311"/>
                </a:lnTo>
                <a:lnTo>
                  <a:pt x="230" y="311"/>
                </a:lnTo>
                <a:lnTo>
                  <a:pt x="232" y="310"/>
                </a:lnTo>
                <a:lnTo>
                  <a:pt x="234" y="309"/>
                </a:lnTo>
                <a:lnTo>
                  <a:pt x="236" y="308"/>
                </a:lnTo>
                <a:lnTo>
                  <a:pt x="238" y="307"/>
                </a:lnTo>
                <a:lnTo>
                  <a:pt x="240" y="307"/>
                </a:lnTo>
                <a:lnTo>
                  <a:pt x="242" y="306"/>
                </a:lnTo>
                <a:lnTo>
                  <a:pt x="244" y="305"/>
                </a:lnTo>
                <a:lnTo>
                  <a:pt x="246" y="304"/>
                </a:lnTo>
                <a:lnTo>
                  <a:pt x="248" y="303"/>
                </a:lnTo>
                <a:lnTo>
                  <a:pt x="250" y="303"/>
                </a:lnTo>
                <a:lnTo>
                  <a:pt x="252" y="302"/>
                </a:lnTo>
                <a:lnTo>
                  <a:pt x="254" y="301"/>
                </a:lnTo>
                <a:lnTo>
                  <a:pt x="256" y="300"/>
                </a:lnTo>
                <a:lnTo>
                  <a:pt x="258" y="300"/>
                </a:lnTo>
                <a:lnTo>
                  <a:pt x="260" y="299"/>
                </a:lnTo>
                <a:lnTo>
                  <a:pt x="262" y="298"/>
                </a:lnTo>
                <a:lnTo>
                  <a:pt x="264" y="297"/>
                </a:lnTo>
                <a:lnTo>
                  <a:pt x="266" y="296"/>
                </a:lnTo>
                <a:lnTo>
                  <a:pt x="268" y="296"/>
                </a:lnTo>
                <a:lnTo>
                  <a:pt x="270" y="295"/>
                </a:lnTo>
                <a:lnTo>
                  <a:pt x="272" y="294"/>
                </a:lnTo>
                <a:lnTo>
                  <a:pt x="274" y="293"/>
                </a:lnTo>
                <a:lnTo>
                  <a:pt x="276" y="292"/>
                </a:lnTo>
                <a:lnTo>
                  <a:pt x="278" y="292"/>
                </a:lnTo>
                <a:lnTo>
                  <a:pt x="280" y="291"/>
                </a:lnTo>
                <a:lnTo>
                  <a:pt x="282" y="290"/>
                </a:lnTo>
                <a:lnTo>
                  <a:pt x="284" y="289"/>
                </a:lnTo>
                <a:lnTo>
                  <a:pt x="286" y="289"/>
                </a:lnTo>
                <a:lnTo>
                  <a:pt x="288" y="288"/>
                </a:lnTo>
                <a:lnTo>
                  <a:pt x="290" y="287"/>
                </a:lnTo>
                <a:lnTo>
                  <a:pt x="292" y="286"/>
                </a:lnTo>
                <a:lnTo>
                  <a:pt x="294" y="285"/>
                </a:lnTo>
                <a:lnTo>
                  <a:pt x="296" y="285"/>
                </a:lnTo>
                <a:lnTo>
                  <a:pt x="298" y="284"/>
                </a:lnTo>
                <a:lnTo>
                  <a:pt x="300" y="283"/>
                </a:lnTo>
                <a:lnTo>
                  <a:pt x="302" y="282"/>
                </a:lnTo>
                <a:lnTo>
                  <a:pt x="304" y="281"/>
                </a:lnTo>
                <a:lnTo>
                  <a:pt x="306" y="281"/>
                </a:lnTo>
                <a:lnTo>
                  <a:pt x="308" y="280"/>
                </a:lnTo>
                <a:lnTo>
                  <a:pt x="310" y="279"/>
                </a:lnTo>
                <a:lnTo>
                  <a:pt x="312" y="278"/>
                </a:lnTo>
                <a:lnTo>
                  <a:pt x="314" y="278"/>
                </a:lnTo>
                <a:lnTo>
                  <a:pt x="316" y="277"/>
                </a:lnTo>
                <a:lnTo>
                  <a:pt x="318" y="276"/>
                </a:lnTo>
                <a:lnTo>
                  <a:pt x="320" y="275"/>
                </a:lnTo>
                <a:lnTo>
                  <a:pt x="322" y="274"/>
                </a:lnTo>
                <a:lnTo>
                  <a:pt x="324" y="274"/>
                </a:lnTo>
                <a:lnTo>
                  <a:pt x="326" y="273"/>
                </a:lnTo>
                <a:lnTo>
                  <a:pt x="328" y="272"/>
                </a:lnTo>
                <a:lnTo>
                  <a:pt x="330" y="271"/>
                </a:lnTo>
                <a:lnTo>
                  <a:pt x="332" y="270"/>
                </a:lnTo>
                <a:lnTo>
                  <a:pt x="334" y="270"/>
                </a:lnTo>
                <a:lnTo>
                  <a:pt x="336" y="269"/>
                </a:lnTo>
                <a:lnTo>
                  <a:pt x="338" y="268"/>
                </a:lnTo>
                <a:lnTo>
                  <a:pt x="340" y="267"/>
                </a:lnTo>
                <a:lnTo>
                  <a:pt x="342" y="267"/>
                </a:lnTo>
                <a:lnTo>
                  <a:pt x="344" y="266"/>
                </a:lnTo>
                <a:lnTo>
                  <a:pt x="346" y="265"/>
                </a:lnTo>
                <a:lnTo>
                  <a:pt x="348" y="264"/>
                </a:lnTo>
                <a:lnTo>
                  <a:pt x="350" y="263"/>
                </a:lnTo>
                <a:lnTo>
                  <a:pt x="352" y="263"/>
                </a:lnTo>
                <a:lnTo>
                  <a:pt x="354" y="262"/>
                </a:lnTo>
                <a:lnTo>
                  <a:pt x="356" y="261"/>
                </a:lnTo>
                <a:lnTo>
                  <a:pt x="358" y="260"/>
                </a:lnTo>
                <a:lnTo>
                  <a:pt x="360" y="259"/>
                </a:lnTo>
                <a:lnTo>
                  <a:pt x="362" y="259"/>
                </a:lnTo>
                <a:lnTo>
                  <a:pt x="364" y="258"/>
                </a:lnTo>
                <a:lnTo>
                  <a:pt x="366" y="257"/>
                </a:lnTo>
                <a:lnTo>
                  <a:pt x="368" y="256"/>
                </a:lnTo>
                <a:lnTo>
                  <a:pt x="370" y="256"/>
                </a:lnTo>
                <a:lnTo>
                  <a:pt x="372" y="255"/>
                </a:lnTo>
                <a:lnTo>
                  <a:pt x="374" y="254"/>
                </a:lnTo>
                <a:lnTo>
                  <a:pt x="376" y="253"/>
                </a:lnTo>
                <a:lnTo>
                  <a:pt x="378" y="252"/>
                </a:lnTo>
                <a:lnTo>
                  <a:pt x="380" y="252"/>
                </a:lnTo>
                <a:lnTo>
                  <a:pt x="382" y="251"/>
                </a:lnTo>
                <a:lnTo>
                  <a:pt x="384" y="250"/>
                </a:lnTo>
                <a:lnTo>
                  <a:pt x="386" y="249"/>
                </a:lnTo>
                <a:lnTo>
                  <a:pt x="388" y="248"/>
                </a:lnTo>
                <a:lnTo>
                  <a:pt x="390" y="248"/>
                </a:lnTo>
                <a:lnTo>
                  <a:pt x="392" y="247"/>
                </a:lnTo>
                <a:lnTo>
                  <a:pt x="394" y="246"/>
                </a:lnTo>
                <a:lnTo>
                  <a:pt x="396" y="245"/>
                </a:lnTo>
                <a:lnTo>
                  <a:pt x="398" y="245"/>
                </a:lnTo>
                <a:lnTo>
                  <a:pt x="400" y="244"/>
                </a:lnTo>
                <a:lnTo>
                  <a:pt x="402" y="243"/>
                </a:lnTo>
                <a:lnTo>
                  <a:pt x="404" y="242"/>
                </a:lnTo>
                <a:lnTo>
                  <a:pt x="406" y="241"/>
                </a:lnTo>
                <a:lnTo>
                  <a:pt x="408" y="241"/>
                </a:lnTo>
                <a:lnTo>
                  <a:pt x="410" y="240"/>
                </a:lnTo>
                <a:lnTo>
                  <a:pt x="412" y="239"/>
                </a:lnTo>
                <a:lnTo>
                  <a:pt x="414" y="238"/>
                </a:lnTo>
                <a:lnTo>
                  <a:pt x="416" y="237"/>
                </a:lnTo>
                <a:lnTo>
                  <a:pt x="418" y="237"/>
                </a:lnTo>
                <a:lnTo>
                  <a:pt x="420" y="236"/>
                </a:lnTo>
                <a:lnTo>
                  <a:pt x="422" y="235"/>
                </a:lnTo>
                <a:lnTo>
                  <a:pt x="424" y="234"/>
                </a:lnTo>
                <a:lnTo>
                  <a:pt x="426" y="234"/>
                </a:lnTo>
                <a:lnTo>
                  <a:pt x="428" y="233"/>
                </a:lnTo>
                <a:lnTo>
                  <a:pt x="430" y="232"/>
                </a:lnTo>
                <a:lnTo>
                  <a:pt x="432" y="231"/>
                </a:lnTo>
                <a:lnTo>
                  <a:pt x="434" y="230"/>
                </a:lnTo>
                <a:lnTo>
                  <a:pt x="436" y="230"/>
                </a:lnTo>
                <a:lnTo>
                  <a:pt x="438" y="229"/>
                </a:lnTo>
                <a:lnTo>
                  <a:pt x="440" y="228"/>
                </a:lnTo>
                <a:lnTo>
                  <a:pt x="442" y="227"/>
                </a:lnTo>
                <a:lnTo>
                  <a:pt x="444" y="226"/>
                </a:lnTo>
                <a:lnTo>
                  <a:pt x="446" y="226"/>
                </a:lnTo>
                <a:lnTo>
                  <a:pt x="448" y="225"/>
                </a:lnTo>
                <a:lnTo>
                  <a:pt x="450" y="224"/>
                </a:lnTo>
                <a:lnTo>
                  <a:pt x="452" y="223"/>
                </a:lnTo>
                <a:lnTo>
                  <a:pt x="454" y="223"/>
                </a:lnTo>
                <a:lnTo>
                  <a:pt x="456" y="222"/>
                </a:lnTo>
                <a:lnTo>
                  <a:pt x="458" y="221"/>
                </a:lnTo>
                <a:lnTo>
                  <a:pt x="460" y="220"/>
                </a:lnTo>
                <a:lnTo>
                  <a:pt x="462" y="219"/>
                </a:lnTo>
                <a:lnTo>
                  <a:pt x="464" y="219"/>
                </a:lnTo>
                <a:lnTo>
                  <a:pt x="466" y="218"/>
                </a:lnTo>
                <a:lnTo>
                  <a:pt x="468" y="217"/>
                </a:lnTo>
                <a:lnTo>
                  <a:pt x="470" y="216"/>
                </a:lnTo>
                <a:lnTo>
                  <a:pt x="472" y="215"/>
                </a:lnTo>
                <a:lnTo>
                  <a:pt x="474" y="215"/>
                </a:lnTo>
                <a:lnTo>
                  <a:pt x="476" y="214"/>
                </a:lnTo>
                <a:lnTo>
                  <a:pt x="478" y="213"/>
                </a:lnTo>
                <a:lnTo>
                  <a:pt x="480" y="212"/>
                </a:lnTo>
                <a:lnTo>
                  <a:pt x="482" y="212"/>
                </a:lnTo>
                <a:lnTo>
                  <a:pt x="484" y="211"/>
                </a:lnTo>
                <a:lnTo>
                  <a:pt x="486" y="210"/>
                </a:lnTo>
                <a:lnTo>
                  <a:pt x="488" y="209"/>
                </a:lnTo>
                <a:lnTo>
                  <a:pt x="490" y="208"/>
                </a:lnTo>
                <a:lnTo>
                  <a:pt x="492" y="208"/>
                </a:lnTo>
                <a:lnTo>
                  <a:pt x="494" y="207"/>
                </a:lnTo>
                <a:lnTo>
                  <a:pt x="496" y="206"/>
                </a:lnTo>
                <a:lnTo>
                  <a:pt x="498" y="205"/>
                </a:lnTo>
                <a:lnTo>
                  <a:pt x="500" y="204"/>
                </a:lnTo>
                <a:lnTo>
                  <a:pt x="502" y="204"/>
                </a:lnTo>
                <a:lnTo>
                  <a:pt x="504" y="203"/>
                </a:lnTo>
                <a:lnTo>
                  <a:pt x="506" y="202"/>
                </a:lnTo>
                <a:lnTo>
                  <a:pt x="508" y="201"/>
                </a:lnTo>
                <a:lnTo>
                  <a:pt x="510" y="201"/>
                </a:lnTo>
                <a:lnTo>
                  <a:pt x="512" y="200"/>
                </a:lnTo>
                <a:lnTo>
                  <a:pt x="514" y="199"/>
                </a:lnTo>
                <a:lnTo>
                  <a:pt x="516" y="198"/>
                </a:lnTo>
                <a:lnTo>
                  <a:pt x="518" y="197"/>
                </a:lnTo>
                <a:lnTo>
                  <a:pt x="520" y="197"/>
                </a:lnTo>
                <a:lnTo>
                  <a:pt x="522" y="196"/>
                </a:lnTo>
                <a:lnTo>
                  <a:pt x="524" y="195"/>
                </a:lnTo>
                <a:lnTo>
                  <a:pt x="526" y="194"/>
                </a:lnTo>
                <a:lnTo>
                  <a:pt x="528" y="193"/>
                </a:lnTo>
                <a:lnTo>
                  <a:pt x="530" y="193"/>
                </a:lnTo>
                <a:lnTo>
                  <a:pt x="532" y="192"/>
                </a:lnTo>
                <a:lnTo>
                  <a:pt x="534" y="191"/>
                </a:lnTo>
                <a:lnTo>
                  <a:pt x="536" y="190"/>
                </a:lnTo>
                <a:lnTo>
                  <a:pt x="538" y="189"/>
                </a:lnTo>
                <a:lnTo>
                  <a:pt x="540" y="189"/>
                </a:lnTo>
                <a:lnTo>
                  <a:pt x="542" y="188"/>
                </a:lnTo>
                <a:lnTo>
                  <a:pt x="544" y="187"/>
                </a:lnTo>
                <a:lnTo>
                  <a:pt x="546" y="186"/>
                </a:lnTo>
                <a:lnTo>
                  <a:pt x="548" y="186"/>
                </a:lnTo>
                <a:lnTo>
                  <a:pt x="550" y="185"/>
                </a:lnTo>
                <a:lnTo>
                  <a:pt x="552" y="184"/>
                </a:lnTo>
                <a:lnTo>
                  <a:pt x="554" y="183"/>
                </a:lnTo>
                <a:lnTo>
                  <a:pt x="556" y="182"/>
                </a:lnTo>
                <a:lnTo>
                  <a:pt x="558" y="182"/>
                </a:lnTo>
                <a:lnTo>
                  <a:pt x="560" y="181"/>
                </a:lnTo>
                <a:lnTo>
                  <a:pt x="562" y="180"/>
                </a:lnTo>
                <a:lnTo>
                  <a:pt x="564" y="179"/>
                </a:lnTo>
                <a:lnTo>
                  <a:pt x="566" y="178"/>
                </a:lnTo>
                <a:lnTo>
                  <a:pt x="568" y="178"/>
                </a:lnTo>
                <a:lnTo>
                  <a:pt x="570" y="177"/>
                </a:lnTo>
                <a:lnTo>
                  <a:pt x="572" y="176"/>
                </a:lnTo>
                <a:lnTo>
                  <a:pt x="574" y="175"/>
                </a:lnTo>
                <a:lnTo>
                  <a:pt x="576" y="175"/>
                </a:lnTo>
                <a:lnTo>
                  <a:pt x="578" y="174"/>
                </a:lnTo>
                <a:lnTo>
                  <a:pt x="580" y="173"/>
                </a:lnTo>
                <a:lnTo>
                  <a:pt x="582" y="172"/>
                </a:lnTo>
                <a:lnTo>
                  <a:pt x="584" y="171"/>
                </a:lnTo>
                <a:lnTo>
                  <a:pt x="586" y="171"/>
                </a:lnTo>
                <a:lnTo>
                  <a:pt x="588" y="170"/>
                </a:lnTo>
                <a:lnTo>
                  <a:pt x="590" y="169"/>
                </a:lnTo>
                <a:lnTo>
                  <a:pt x="592" y="168"/>
                </a:lnTo>
                <a:lnTo>
                  <a:pt x="594" y="167"/>
                </a:lnTo>
                <a:lnTo>
                  <a:pt x="596" y="167"/>
                </a:lnTo>
                <a:lnTo>
                  <a:pt x="598" y="166"/>
                </a:lnTo>
                <a:lnTo>
                  <a:pt x="600" y="165"/>
                </a:lnTo>
                <a:lnTo>
                  <a:pt x="602" y="164"/>
                </a:lnTo>
                <a:lnTo>
                  <a:pt x="604" y="164"/>
                </a:lnTo>
                <a:lnTo>
                  <a:pt x="606" y="163"/>
                </a:lnTo>
                <a:lnTo>
                  <a:pt x="608" y="162"/>
                </a:lnTo>
                <a:lnTo>
                  <a:pt x="610" y="161"/>
                </a:lnTo>
                <a:lnTo>
                  <a:pt x="612" y="160"/>
                </a:lnTo>
                <a:lnTo>
                  <a:pt x="614" y="160"/>
                </a:lnTo>
                <a:lnTo>
                  <a:pt x="616" y="159"/>
                </a:lnTo>
                <a:lnTo>
                  <a:pt x="618" y="158"/>
                </a:lnTo>
                <a:lnTo>
                  <a:pt x="620" y="157"/>
                </a:lnTo>
                <a:lnTo>
                  <a:pt x="622" y="156"/>
                </a:lnTo>
                <a:lnTo>
                  <a:pt x="624" y="156"/>
                </a:lnTo>
                <a:lnTo>
                  <a:pt x="626" y="155"/>
                </a:lnTo>
                <a:lnTo>
                  <a:pt x="628" y="154"/>
                </a:lnTo>
                <a:lnTo>
                  <a:pt x="630" y="153"/>
                </a:lnTo>
                <a:lnTo>
                  <a:pt x="632" y="153"/>
                </a:lnTo>
                <a:lnTo>
                  <a:pt x="634" y="152"/>
                </a:lnTo>
                <a:lnTo>
                  <a:pt x="636" y="151"/>
                </a:lnTo>
                <a:lnTo>
                  <a:pt x="638" y="150"/>
                </a:lnTo>
                <a:lnTo>
                  <a:pt x="640" y="149"/>
                </a:lnTo>
                <a:lnTo>
                  <a:pt x="642" y="149"/>
                </a:lnTo>
                <a:lnTo>
                  <a:pt x="644" y="148"/>
                </a:lnTo>
                <a:lnTo>
                  <a:pt x="646" y="147"/>
                </a:lnTo>
                <a:lnTo>
                  <a:pt x="648" y="146"/>
                </a:lnTo>
                <a:lnTo>
                  <a:pt x="650" y="145"/>
                </a:lnTo>
                <a:lnTo>
                  <a:pt x="652" y="145"/>
                </a:lnTo>
                <a:lnTo>
                  <a:pt x="654" y="144"/>
                </a:lnTo>
                <a:lnTo>
                  <a:pt x="656" y="143"/>
                </a:lnTo>
                <a:lnTo>
                  <a:pt x="658" y="142"/>
                </a:lnTo>
                <a:lnTo>
                  <a:pt x="660" y="142"/>
                </a:lnTo>
                <a:lnTo>
                  <a:pt x="662" y="141"/>
                </a:lnTo>
                <a:lnTo>
                  <a:pt x="664" y="140"/>
                </a:lnTo>
                <a:lnTo>
                  <a:pt x="666" y="139"/>
                </a:lnTo>
                <a:lnTo>
                  <a:pt x="668" y="138"/>
                </a:lnTo>
                <a:lnTo>
                  <a:pt x="670" y="138"/>
                </a:lnTo>
                <a:lnTo>
                  <a:pt x="672" y="137"/>
                </a:lnTo>
                <a:lnTo>
                  <a:pt x="674" y="136"/>
                </a:lnTo>
                <a:lnTo>
                  <a:pt x="676" y="135"/>
                </a:lnTo>
                <a:lnTo>
                  <a:pt x="678" y="134"/>
                </a:lnTo>
                <a:lnTo>
                  <a:pt x="680" y="134"/>
                </a:lnTo>
                <a:lnTo>
                  <a:pt x="682" y="133"/>
                </a:lnTo>
                <a:lnTo>
                  <a:pt x="684" y="132"/>
                </a:lnTo>
                <a:lnTo>
                  <a:pt x="686" y="131"/>
                </a:lnTo>
                <a:lnTo>
                  <a:pt x="688" y="131"/>
                </a:lnTo>
                <a:lnTo>
                  <a:pt x="690" y="130"/>
                </a:lnTo>
                <a:lnTo>
                  <a:pt x="692" y="129"/>
                </a:lnTo>
                <a:lnTo>
                  <a:pt x="694" y="128"/>
                </a:lnTo>
                <a:lnTo>
                  <a:pt x="696" y="127"/>
                </a:lnTo>
                <a:lnTo>
                  <a:pt x="698" y="127"/>
                </a:lnTo>
                <a:lnTo>
                  <a:pt x="700" y="126"/>
                </a:lnTo>
                <a:lnTo>
                  <a:pt x="702" y="125"/>
                </a:lnTo>
                <a:lnTo>
                  <a:pt x="704" y="124"/>
                </a:lnTo>
                <a:lnTo>
                  <a:pt x="706" y="123"/>
                </a:lnTo>
                <a:lnTo>
                  <a:pt x="708" y="123"/>
                </a:lnTo>
                <a:lnTo>
                  <a:pt x="710" y="122"/>
                </a:lnTo>
                <a:lnTo>
                  <a:pt x="712" y="121"/>
                </a:lnTo>
                <a:lnTo>
                  <a:pt x="714" y="120"/>
                </a:lnTo>
                <a:lnTo>
                  <a:pt x="716" y="120"/>
                </a:lnTo>
                <a:lnTo>
                  <a:pt x="718" y="119"/>
                </a:lnTo>
                <a:lnTo>
                  <a:pt x="720" y="118"/>
                </a:lnTo>
                <a:lnTo>
                  <a:pt x="722" y="117"/>
                </a:lnTo>
                <a:lnTo>
                  <a:pt x="724" y="116"/>
                </a:lnTo>
                <a:lnTo>
                  <a:pt x="726" y="116"/>
                </a:lnTo>
                <a:lnTo>
                  <a:pt x="728" y="115"/>
                </a:lnTo>
                <a:lnTo>
                  <a:pt x="730" y="114"/>
                </a:lnTo>
                <a:lnTo>
                  <a:pt x="732" y="113"/>
                </a:lnTo>
                <a:lnTo>
                  <a:pt x="734" y="112"/>
                </a:lnTo>
                <a:lnTo>
                  <a:pt x="736" y="112"/>
                </a:lnTo>
                <a:lnTo>
                  <a:pt x="738" y="111"/>
                </a:lnTo>
                <a:lnTo>
                  <a:pt x="740" y="110"/>
                </a:lnTo>
                <a:lnTo>
                  <a:pt x="742" y="109"/>
                </a:lnTo>
                <a:lnTo>
                  <a:pt x="744" y="109"/>
                </a:lnTo>
                <a:lnTo>
                  <a:pt x="746" y="108"/>
                </a:lnTo>
                <a:lnTo>
                  <a:pt x="748" y="107"/>
                </a:lnTo>
                <a:lnTo>
                  <a:pt x="750" y="106"/>
                </a:lnTo>
                <a:lnTo>
                  <a:pt x="752" y="105"/>
                </a:lnTo>
                <a:lnTo>
                  <a:pt x="754" y="105"/>
                </a:lnTo>
                <a:lnTo>
                  <a:pt x="756" y="104"/>
                </a:lnTo>
                <a:lnTo>
                  <a:pt x="758" y="103"/>
                </a:lnTo>
                <a:lnTo>
                  <a:pt x="760" y="102"/>
                </a:lnTo>
                <a:lnTo>
                  <a:pt x="762" y="101"/>
                </a:lnTo>
                <a:lnTo>
                  <a:pt x="764" y="101"/>
                </a:lnTo>
                <a:lnTo>
                  <a:pt x="766" y="100"/>
                </a:lnTo>
                <a:lnTo>
                  <a:pt x="768" y="99"/>
                </a:lnTo>
                <a:lnTo>
                  <a:pt x="770" y="98"/>
                </a:lnTo>
                <a:lnTo>
                  <a:pt x="772" y="98"/>
                </a:lnTo>
                <a:lnTo>
                  <a:pt x="774" y="97"/>
                </a:lnTo>
                <a:lnTo>
                  <a:pt x="776" y="96"/>
                </a:lnTo>
                <a:lnTo>
                  <a:pt x="778" y="95"/>
                </a:lnTo>
                <a:lnTo>
                  <a:pt x="780" y="94"/>
                </a:lnTo>
                <a:lnTo>
                  <a:pt x="782" y="94"/>
                </a:lnTo>
                <a:lnTo>
                  <a:pt x="784" y="93"/>
                </a:lnTo>
                <a:lnTo>
                  <a:pt x="786" y="92"/>
                </a:lnTo>
                <a:lnTo>
                  <a:pt x="788" y="91"/>
                </a:lnTo>
                <a:lnTo>
                  <a:pt x="790" y="90"/>
                </a:lnTo>
                <a:lnTo>
                  <a:pt x="792" y="90"/>
                </a:lnTo>
                <a:lnTo>
                  <a:pt x="794" y="89"/>
                </a:lnTo>
                <a:lnTo>
                  <a:pt x="796" y="88"/>
                </a:lnTo>
                <a:lnTo>
                  <a:pt x="798" y="87"/>
                </a:lnTo>
                <a:lnTo>
                  <a:pt x="800" y="87"/>
                </a:lnTo>
                <a:lnTo>
                  <a:pt x="802" y="86"/>
                </a:lnTo>
                <a:lnTo>
                  <a:pt x="804" y="85"/>
                </a:lnTo>
                <a:lnTo>
                  <a:pt x="806" y="84"/>
                </a:lnTo>
                <a:lnTo>
                  <a:pt x="808" y="83"/>
                </a:lnTo>
                <a:lnTo>
                  <a:pt x="810" y="83"/>
                </a:lnTo>
                <a:lnTo>
                  <a:pt x="812" y="82"/>
                </a:lnTo>
                <a:lnTo>
                  <a:pt x="814" y="81"/>
                </a:lnTo>
                <a:lnTo>
                  <a:pt x="816" y="80"/>
                </a:lnTo>
                <a:lnTo>
                  <a:pt x="818" y="79"/>
                </a:lnTo>
                <a:lnTo>
                  <a:pt x="820" y="79"/>
                </a:lnTo>
                <a:lnTo>
                  <a:pt x="822" y="78"/>
                </a:lnTo>
                <a:lnTo>
                  <a:pt x="824" y="77"/>
                </a:lnTo>
                <a:lnTo>
                  <a:pt x="826" y="76"/>
                </a:lnTo>
                <a:lnTo>
                  <a:pt x="828" y="76"/>
                </a:lnTo>
                <a:lnTo>
                  <a:pt x="830" y="75"/>
                </a:lnTo>
                <a:lnTo>
                  <a:pt x="832" y="74"/>
                </a:lnTo>
                <a:lnTo>
                  <a:pt x="834" y="73"/>
                </a:lnTo>
                <a:lnTo>
                  <a:pt x="836" y="72"/>
                </a:lnTo>
                <a:lnTo>
                  <a:pt x="838" y="72"/>
                </a:lnTo>
                <a:lnTo>
                  <a:pt x="840" y="71"/>
                </a:lnTo>
                <a:lnTo>
                  <a:pt x="842" y="70"/>
                </a:lnTo>
                <a:lnTo>
                  <a:pt x="844" y="69"/>
                </a:lnTo>
                <a:lnTo>
                  <a:pt x="846" y="68"/>
                </a:lnTo>
                <a:lnTo>
                  <a:pt x="848" y="68"/>
                </a:lnTo>
                <a:lnTo>
                  <a:pt x="850" y="67"/>
                </a:lnTo>
                <a:lnTo>
                  <a:pt x="852" y="66"/>
                </a:lnTo>
                <a:lnTo>
                  <a:pt x="854" y="65"/>
                </a:lnTo>
                <a:lnTo>
                  <a:pt x="856" y="65"/>
                </a:lnTo>
                <a:lnTo>
                  <a:pt x="858" y="64"/>
                </a:lnTo>
                <a:lnTo>
                  <a:pt x="860" y="63"/>
                </a:lnTo>
                <a:lnTo>
                  <a:pt x="862" y="62"/>
                </a:lnTo>
                <a:lnTo>
                  <a:pt x="864" y="61"/>
                </a:lnTo>
                <a:lnTo>
                  <a:pt x="866" y="61"/>
                </a:lnTo>
                <a:lnTo>
                  <a:pt x="868" y="60"/>
                </a:lnTo>
                <a:lnTo>
                  <a:pt x="870" y="59"/>
                </a:lnTo>
                <a:lnTo>
                  <a:pt x="872" y="58"/>
                </a:lnTo>
                <a:lnTo>
                  <a:pt x="874" y="57"/>
                </a:lnTo>
                <a:lnTo>
                  <a:pt x="876" y="57"/>
                </a:lnTo>
                <a:lnTo>
                  <a:pt x="878" y="56"/>
                </a:lnTo>
                <a:lnTo>
                  <a:pt x="880" y="55"/>
                </a:lnTo>
                <a:lnTo>
                  <a:pt x="882" y="54"/>
                </a:lnTo>
                <a:lnTo>
                  <a:pt x="884" y="54"/>
                </a:lnTo>
                <a:lnTo>
                  <a:pt x="886" y="53"/>
                </a:lnTo>
                <a:lnTo>
                  <a:pt x="888" y="52"/>
                </a:lnTo>
                <a:lnTo>
                  <a:pt x="890" y="51"/>
                </a:lnTo>
                <a:lnTo>
                  <a:pt x="892" y="50"/>
                </a:lnTo>
                <a:lnTo>
                  <a:pt x="894" y="50"/>
                </a:lnTo>
                <a:lnTo>
                  <a:pt x="896" y="49"/>
                </a:lnTo>
                <a:lnTo>
                  <a:pt x="898" y="48"/>
                </a:lnTo>
                <a:lnTo>
                  <a:pt x="900" y="47"/>
                </a:lnTo>
                <a:lnTo>
                  <a:pt x="902" y="46"/>
                </a:lnTo>
                <a:lnTo>
                  <a:pt x="904" y="46"/>
                </a:lnTo>
                <a:lnTo>
                  <a:pt x="906" y="45"/>
                </a:lnTo>
                <a:lnTo>
                  <a:pt x="908" y="44"/>
                </a:lnTo>
                <a:lnTo>
                  <a:pt x="910" y="43"/>
                </a:lnTo>
                <a:lnTo>
                  <a:pt x="912" y="43"/>
                </a:lnTo>
                <a:lnTo>
                  <a:pt x="914" y="42"/>
                </a:lnTo>
                <a:lnTo>
                  <a:pt x="916" y="41"/>
                </a:lnTo>
                <a:lnTo>
                  <a:pt x="918" y="40"/>
                </a:lnTo>
                <a:lnTo>
                  <a:pt x="920" y="39"/>
                </a:lnTo>
                <a:lnTo>
                  <a:pt x="922" y="39"/>
                </a:lnTo>
                <a:lnTo>
                  <a:pt x="924" y="38"/>
                </a:lnTo>
                <a:lnTo>
                  <a:pt x="926" y="37"/>
                </a:lnTo>
                <a:lnTo>
                  <a:pt x="928" y="36"/>
                </a:lnTo>
                <a:lnTo>
                  <a:pt x="930" y="35"/>
                </a:lnTo>
                <a:lnTo>
                  <a:pt x="932" y="35"/>
                </a:lnTo>
                <a:lnTo>
                  <a:pt x="934" y="34"/>
                </a:lnTo>
                <a:lnTo>
                  <a:pt x="936" y="33"/>
                </a:lnTo>
                <a:lnTo>
                  <a:pt x="938" y="32"/>
                </a:lnTo>
                <a:lnTo>
                  <a:pt x="940" y="32"/>
                </a:lnTo>
                <a:lnTo>
                  <a:pt x="942" y="31"/>
                </a:lnTo>
                <a:lnTo>
                  <a:pt x="944" y="30"/>
                </a:lnTo>
                <a:lnTo>
                  <a:pt x="946" y="29"/>
                </a:lnTo>
                <a:lnTo>
                  <a:pt x="948" y="28"/>
                </a:lnTo>
                <a:lnTo>
                  <a:pt x="950" y="28"/>
                </a:lnTo>
                <a:lnTo>
                  <a:pt x="952" y="27"/>
                </a:lnTo>
                <a:lnTo>
                  <a:pt x="954" y="26"/>
                </a:lnTo>
                <a:lnTo>
                  <a:pt x="956" y="25"/>
                </a:lnTo>
                <a:lnTo>
                  <a:pt x="958" y="24"/>
                </a:lnTo>
                <a:lnTo>
                  <a:pt x="960" y="24"/>
                </a:lnTo>
                <a:lnTo>
                  <a:pt x="962" y="23"/>
                </a:lnTo>
                <a:lnTo>
                  <a:pt x="964" y="22"/>
                </a:lnTo>
                <a:lnTo>
                  <a:pt x="966" y="21"/>
                </a:lnTo>
                <a:lnTo>
                  <a:pt x="968" y="21"/>
                </a:lnTo>
                <a:lnTo>
                  <a:pt x="970" y="20"/>
                </a:lnTo>
                <a:lnTo>
                  <a:pt x="972" y="19"/>
                </a:lnTo>
                <a:lnTo>
                  <a:pt x="974" y="18"/>
                </a:lnTo>
                <a:lnTo>
                  <a:pt x="976" y="17"/>
                </a:lnTo>
                <a:lnTo>
                  <a:pt x="978" y="17"/>
                </a:lnTo>
                <a:lnTo>
                  <a:pt x="980" y="16"/>
                </a:lnTo>
                <a:lnTo>
                  <a:pt x="982" y="15"/>
                </a:lnTo>
                <a:lnTo>
                  <a:pt x="984" y="14"/>
                </a:lnTo>
                <a:lnTo>
                  <a:pt x="986" y="13"/>
                </a:lnTo>
                <a:lnTo>
                  <a:pt x="988" y="13"/>
                </a:lnTo>
                <a:lnTo>
                  <a:pt x="990" y="12"/>
                </a:lnTo>
                <a:lnTo>
                  <a:pt x="992" y="11"/>
                </a:lnTo>
                <a:lnTo>
                  <a:pt x="994" y="10"/>
                </a:lnTo>
                <a:lnTo>
                  <a:pt x="996" y="10"/>
                </a:lnTo>
                <a:lnTo>
                  <a:pt x="998" y="9"/>
                </a:lnTo>
                <a:lnTo>
                  <a:pt x="1000" y="8"/>
                </a:lnTo>
                <a:lnTo>
                  <a:pt x="1002" y="7"/>
                </a:lnTo>
                <a:lnTo>
                  <a:pt x="1004" y="6"/>
                </a:lnTo>
                <a:lnTo>
                  <a:pt x="1006" y="6"/>
                </a:lnTo>
                <a:lnTo>
                  <a:pt x="1008" y="5"/>
                </a:lnTo>
                <a:lnTo>
                  <a:pt x="1010" y="4"/>
                </a:lnTo>
                <a:lnTo>
                  <a:pt x="1012" y="3"/>
                </a:lnTo>
                <a:lnTo>
                  <a:pt x="1014" y="2"/>
                </a:lnTo>
                <a:lnTo>
                  <a:pt x="1016" y="2"/>
                </a:lnTo>
                <a:lnTo>
                  <a:pt x="1018" y="1"/>
                </a:lnTo>
                <a:lnTo>
                  <a:pt x="1020" y="0"/>
                </a:lnTo>
                <a:lnTo>
                  <a:pt x="1021" y="0"/>
                </a:lnTo>
              </a:path>
            </a:pathLst>
          </a:custGeom>
          <a:noFill/>
          <a:ln w="317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0" grpId="0"/>
      <p:bldP spid="29702" grpId="0"/>
      <p:bldP spid="29703" grpId="0"/>
      <p:bldP spid="29704" grpId="0"/>
      <p:bldP spid="29705" grpId="0"/>
      <p:bldP spid="29706" grpId="0"/>
      <p:bldP spid="29707" grpId="0"/>
      <p:bldP spid="29709" grpId="0"/>
      <p:bldP spid="29710" grpId="0"/>
      <p:bldP spid="29711" grpId="0"/>
      <p:bldP spid="297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A7167894-0AA7-4AAD-9962-D8D15893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13" y="274638"/>
            <a:ext cx="8694737" cy="544512"/>
          </a:xfrm>
        </p:spPr>
        <p:txBody>
          <a:bodyPr/>
          <a:lstStyle/>
          <a:p>
            <a:r>
              <a:rPr lang="en-CA" altLang="en-US" sz="2500"/>
              <a:t>Ex: Indicate how many solutions are in each system</a:t>
            </a:r>
          </a:p>
        </p:txBody>
      </p:sp>
      <p:graphicFrame>
        <p:nvGraphicFramePr>
          <p:cNvPr id="14339" name="Object 2">
            <a:extLst>
              <a:ext uri="{FF2B5EF4-FFF2-40B4-BE49-F238E27FC236}">
                <a16:creationId xmlns:a16="http://schemas.microsoft.com/office/drawing/2014/main" id="{81E4909B-EE1D-410A-8C44-FA18AE38FA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363" y="1001713"/>
          <a:ext cx="1871662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710891" imgH="495085" progId="Equation.DSMT4">
                  <p:embed/>
                </p:oleObj>
              </mc:Choice>
              <mc:Fallback>
                <p:oleObj name="Equation" r:id="rId3" imgW="710891" imgH="495085" progId="Equation.DSMT4">
                  <p:embed/>
                  <p:pic>
                    <p:nvPicPr>
                      <p:cNvPr id="14339" name="Object 2">
                        <a:extLst>
                          <a:ext uri="{FF2B5EF4-FFF2-40B4-BE49-F238E27FC236}">
                            <a16:creationId xmlns:a16="http://schemas.microsoft.com/office/drawing/2014/main" id="{81E4909B-EE1D-410A-8C44-FA18AE38FA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1001713"/>
                        <a:ext cx="1871662" cy="1303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3">
            <a:extLst>
              <a:ext uri="{FF2B5EF4-FFF2-40B4-BE49-F238E27FC236}">
                <a16:creationId xmlns:a16="http://schemas.microsoft.com/office/drawing/2014/main" id="{A768EF7C-8C7C-46B0-8755-DAE661BAED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8950" y="2844800"/>
          <a:ext cx="1771650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672808" imgH="495085" progId="Equation.DSMT4">
                  <p:embed/>
                </p:oleObj>
              </mc:Choice>
              <mc:Fallback>
                <p:oleObj name="Equation" r:id="rId5" imgW="672808" imgH="495085" progId="Equation.DSMT4">
                  <p:embed/>
                  <p:pic>
                    <p:nvPicPr>
                      <p:cNvPr id="14340" name="Object 3">
                        <a:extLst>
                          <a:ext uri="{FF2B5EF4-FFF2-40B4-BE49-F238E27FC236}">
                            <a16:creationId xmlns:a16="http://schemas.microsoft.com/office/drawing/2014/main" id="{A768EF7C-8C7C-46B0-8755-DAE661BAED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2844800"/>
                        <a:ext cx="1771650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4">
            <a:extLst>
              <a:ext uri="{FF2B5EF4-FFF2-40B4-BE49-F238E27FC236}">
                <a16:creationId xmlns:a16="http://schemas.microsoft.com/office/drawing/2014/main" id="{C7D7C6C1-EF31-4E4F-B797-1AF675B5CE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650" y="5092700"/>
          <a:ext cx="1838325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698500" imgH="469900" progId="Equation.DSMT4">
                  <p:embed/>
                </p:oleObj>
              </mc:Choice>
              <mc:Fallback>
                <p:oleObj name="Equation" r:id="rId7" imgW="698500" imgH="469900" progId="Equation.DSMT4">
                  <p:embed/>
                  <p:pic>
                    <p:nvPicPr>
                      <p:cNvPr id="14341" name="Object 4">
                        <a:extLst>
                          <a:ext uri="{FF2B5EF4-FFF2-40B4-BE49-F238E27FC236}">
                            <a16:creationId xmlns:a16="http://schemas.microsoft.com/office/drawing/2014/main" id="{C7D7C6C1-EF31-4E4F-B797-1AF675B5CE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5092700"/>
                        <a:ext cx="1838325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888D5E2C-5305-4C4E-9483-4EDD575A7854}"/>
              </a:ext>
            </a:extLst>
          </p:cNvPr>
          <p:cNvSpPr/>
          <p:nvPr/>
        </p:nvSpPr>
        <p:spPr>
          <a:xfrm>
            <a:off x="1138238" y="1038225"/>
            <a:ext cx="341312" cy="6207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59E68A-42DF-4570-89D8-6B7834AEAFEF}"/>
              </a:ext>
            </a:extLst>
          </p:cNvPr>
          <p:cNvSpPr/>
          <p:nvPr/>
        </p:nvSpPr>
        <p:spPr>
          <a:xfrm>
            <a:off x="1150938" y="1687513"/>
            <a:ext cx="341312" cy="619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9" name="TextBox 25">
            <a:extLst>
              <a:ext uri="{FF2B5EF4-FFF2-40B4-BE49-F238E27FC236}">
                <a16:creationId xmlns:a16="http://schemas.microsoft.com/office/drawing/2014/main" id="{58557CC8-6380-4EB4-82DC-6B980B7D9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1470025"/>
            <a:ext cx="24145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Slopes are different</a:t>
            </a:r>
          </a:p>
        </p:txBody>
      </p:sp>
      <p:sp>
        <p:nvSpPr>
          <p:cNvPr id="10" name="TextBox 25">
            <a:extLst>
              <a:ext uri="{FF2B5EF4-FFF2-40B4-BE49-F238E27FC236}">
                <a16:creationId xmlns:a16="http://schemas.microsoft.com/office/drawing/2014/main" id="{5A5CC5D8-CFE0-49D4-9F21-7E116377E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1468438"/>
            <a:ext cx="24320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One Intersection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6446C61-6702-4BAA-AAD2-B414E5CA0062}"/>
              </a:ext>
            </a:extLst>
          </p:cNvPr>
          <p:cNvSpPr/>
          <p:nvPr/>
        </p:nvSpPr>
        <p:spPr>
          <a:xfrm>
            <a:off x="1198563" y="2865438"/>
            <a:ext cx="339725" cy="619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03080BE-C047-486A-81E7-36F94E4FA7EA}"/>
              </a:ext>
            </a:extLst>
          </p:cNvPr>
          <p:cNvSpPr/>
          <p:nvPr/>
        </p:nvSpPr>
        <p:spPr>
          <a:xfrm>
            <a:off x="1211263" y="3513138"/>
            <a:ext cx="339725" cy="619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TextBox 25">
            <a:extLst>
              <a:ext uri="{FF2B5EF4-FFF2-40B4-BE49-F238E27FC236}">
                <a16:creationId xmlns:a16="http://schemas.microsoft.com/office/drawing/2014/main" id="{9131C0AA-A817-48D0-B178-CE6116EF1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438" y="2894013"/>
            <a:ext cx="24844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Slopes are the same</a:t>
            </a:r>
          </a:p>
        </p:txBody>
      </p:sp>
      <p:sp>
        <p:nvSpPr>
          <p:cNvPr id="14" name="TextBox 25">
            <a:extLst>
              <a:ext uri="{FF2B5EF4-FFF2-40B4-BE49-F238E27FC236}">
                <a16:creationId xmlns:a16="http://schemas.microsoft.com/office/drawing/2014/main" id="{BC17B54A-B09B-4339-A555-5BD0D9D68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3088" y="3417888"/>
            <a:ext cx="30448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Y-intercepts are different</a:t>
            </a:r>
            <a:endParaRPr lang="en-CA" altLang="en-US" sz="220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122A451-C1F1-40EA-AD64-F009059CBC6C}"/>
              </a:ext>
            </a:extLst>
          </p:cNvPr>
          <p:cNvSpPr/>
          <p:nvPr/>
        </p:nvSpPr>
        <p:spPr>
          <a:xfrm>
            <a:off x="1862138" y="2894013"/>
            <a:ext cx="339725" cy="619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0C99601-F201-4CA5-A2A9-A5A39A504829}"/>
              </a:ext>
            </a:extLst>
          </p:cNvPr>
          <p:cNvSpPr/>
          <p:nvPr/>
        </p:nvSpPr>
        <p:spPr>
          <a:xfrm>
            <a:off x="1874838" y="3541713"/>
            <a:ext cx="339725" cy="619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7" name="TextBox 25">
            <a:extLst>
              <a:ext uri="{FF2B5EF4-FFF2-40B4-BE49-F238E27FC236}">
                <a16:creationId xmlns:a16="http://schemas.microsoft.com/office/drawing/2014/main" id="{0774D6E8-BAEC-49F3-B21C-2C2A5C105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9950" y="3186113"/>
            <a:ext cx="23971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No Intersections</a:t>
            </a:r>
          </a:p>
        </p:txBody>
      </p:sp>
      <p:graphicFrame>
        <p:nvGraphicFramePr>
          <p:cNvPr id="54277" name="Object 5">
            <a:extLst>
              <a:ext uri="{FF2B5EF4-FFF2-40B4-BE49-F238E27FC236}">
                <a16:creationId xmlns:a16="http://schemas.microsoft.com/office/drawing/2014/main" id="{2A4FE922-2C46-4B1D-B940-DFED88284B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1063" y="5686425"/>
          <a:ext cx="160655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609336" imgH="241195" progId="Equation.DSMT4">
                  <p:embed/>
                </p:oleObj>
              </mc:Choice>
              <mc:Fallback>
                <p:oleObj name="Equation" r:id="rId9" imgW="609336" imgH="241195" progId="Equation.DSMT4">
                  <p:embed/>
                  <p:pic>
                    <p:nvPicPr>
                      <p:cNvPr id="54277" name="Object 5">
                        <a:extLst>
                          <a:ext uri="{FF2B5EF4-FFF2-40B4-BE49-F238E27FC236}">
                            <a16:creationId xmlns:a16="http://schemas.microsoft.com/office/drawing/2014/main" id="{2A4FE922-2C46-4B1D-B940-DFED88284B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3" y="5686425"/>
                        <a:ext cx="1606550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39E99D1A-5654-4E7A-8AE7-BE5427838257}"/>
              </a:ext>
            </a:extLst>
          </p:cNvPr>
          <p:cNvSpPr/>
          <p:nvPr/>
        </p:nvSpPr>
        <p:spPr>
          <a:xfrm>
            <a:off x="1179513" y="5048250"/>
            <a:ext cx="341312" cy="619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832A8B6-9B0E-4E5A-AEC7-9B161BBE668A}"/>
              </a:ext>
            </a:extLst>
          </p:cNvPr>
          <p:cNvSpPr/>
          <p:nvPr/>
        </p:nvSpPr>
        <p:spPr>
          <a:xfrm>
            <a:off x="2541588" y="5711825"/>
            <a:ext cx="339725" cy="619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22" name="TextBox 25">
            <a:extLst>
              <a:ext uri="{FF2B5EF4-FFF2-40B4-BE49-F238E27FC236}">
                <a16:creationId xmlns:a16="http://schemas.microsoft.com/office/drawing/2014/main" id="{BC3AA284-32FE-4DA5-81BF-356FA68FC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3" y="5060950"/>
            <a:ext cx="24844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Slopes are the same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F23277-F0DA-493C-B58D-8D0554AFF54D}"/>
              </a:ext>
            </a:extLst>
          </p:cNvPr>
          <p:cNvSpPr/>
          <p:nvPr/>
        </p:nvSpPr>
        <p:spPr>
          <a:xfrm>
            <a:off x="2030413" y="5029200"/>
            <a:ext cx="339725" cy="619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F9A9AFC-3F9F-4E1D-94AE-C7425B1761DC}"/>
              </a:ext>
            </a:extLst>
          </p:cNvPr>
          <p:cNvSpPr/>
          <p:nvPr/>
        </p:nvSpPr>
        <p:spPr>
          <a:xfrm>
            <a:off x="3390900" y="5692775"/>
            <a:ext cx="341313" cy="6207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25" name="TextBox 25">
            <a:extLst>
              <a:ext uri="{FF2B5EF4-FFF2-40B4-BE49-F238E27FC236}">
                <a16:creationId xmlns:a16="http://schemas.microsoft.com/office/drawing/2014/main" id="{C940C533-4208-4704-B7B9-B5C1E68A7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8275" y="5476875"/>
            <a:ext cx="31130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Y-intercepts are the same</a:t>
            </a:r>
            <a:endParaRPr lang="en-CA" altLang="en-US" sz="220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C7BADA-C8F2-4D4D-9200-E82F6E44D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688" y="5880100"/>
            <a:ext cx="24558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Infinite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 animBg="1"/>
      <p:bldP spid="12" grpId="0" animBg="1"/>
      <p:bldP spid="13" grpId="0"/>
      <p:bldP spid="14" grpId="0"/>
      <p:bldP spid="15" grpId="0" animBg="1"/>
      <p:bldP spid="16" grpId="0" animBg="1"/>
      <p:bldP spid="17" grpId="0"/>
      <p:bldP spid="20" grpId="0" animBg="1"/>
      <p:bldP spid="21" grpId="0" animBg="1"/>
      <p:bldP spid="22" grpId="0"/>
      <p:bldP spid="23" grpId="0" animBg="1"/>
      <p:bldP spid="24" grpId="0" animBg="1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24CA5C02-4CD3-4B09-86FB-719A5826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3" y="250825"/>
            <a:ext cx="8229600" cy="493713"/>
          </a:xfrm>
        </p:spPr>
        <p:txBody>
          <a:bodyPr/>
          <a:lstStyle/>
          <a:p>
            <a:pPr eaLnBrk="1" hangingPunct="1"/>
            <a:r>
              <a:rPr lang="en-CA" altLang="en-US" sz="2500"/>
              <a:t>II) Number of Solutions in Standard Form:</a:t>
            </a:r>
          </a:p>
        </p:txBody>
      </p:sp>
      <p:sp>
        <p:nvSpPr>
          <p:cNvPr id="1038" name="TextBox 3">
            <a:extLst>
              <a:ext uri="{FF2B5EF4-FFF2-40B4-BE49-F238E27FC236}">
                <a16:creationId xmlns:a16="http://schemas.microsoft.com/office/drawing/2014/main" id="{9A339A64-4D96-4066-BCA6-F1D4C603F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3" y="836613"/>
            <a:ext cx="81375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Calibri" panose="020F0502020204030204" pitchFamily="34" charset="0"/>
              </a:rPr>
              <a:t>A Linear System with</a:t>
            </a:r>
            <a:r>
              <a:rPr lang="en-CA" altLang="en-US" sz="230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CA" altLang="en-US" sz="2300" u="sng">
                <a:solidFill>
                  <a:srgbClr val="FF0000"/>
                </a:solidFill>
                <a:latin typeface="Calibri" panose="020F0502020204030204" pitchFamily="34" charset="0"/>
              </a:rPr>
              <a:t>INFINITE Solutions</a:t>
            </a:r>
            <a:r>
              <a:rPr lang="en-CA" altLang="en-US" sz="230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CA" altLang="en-US" sz="2300">
                <a:latin typeface="Calibri" panose="020F0502020204030204" pitchFamily="34" charset="0"/>
              </a:rPr>
              <a:t>will have all 3 coefficients </a:t>
            </a:r>
            <a:br>
              <a:rPr lang="en-CA" altLang="en-US" sz="2300">
                <a:latin typeface="Calibri" panose="020F0502020204030204" pitchFamily="34" charset="0"/>
              </a:rPr>
            </a:br>
            <a:r>
              <a:rPr lang="en-CA" altLang="en-US" sz="2300">
                <a:latin typeface="Calibri" panose="020F0502020204030204" pitchFamily="34" charset="0"/>
              </a:rPr>
              <a:t>A,B,C in ratio with the same constant</a:t>
            </a:r>
          </a:p>
        </p:txBody>
      </p:sp>
      <p:graphicFrame>
        <p:nvGraphicFramePr>
          <p:cNvPr id="15364" name="Object 2">
            <a:extLst>
              <a:ext uri="{FF2B5EF4-FFF2-40B4-BE49-F238E27FC236}">
                <a16:creationId xmlns:a16="http://schemas.microsoft.com/office/drawing/2014/main" id="{452DD09E-EDA2-4334-8765-616545ACB2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65925" y="330200"/>
          <a:ext cx="197802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863225" imgH="203112" progId="Equation.DSMT4">
                  <p:embed/>
                </p:oleObj>
              </mc:Choice>
              <mc:Fallback>
                <p:oleObj name="Equation" r:id="rId3" imgW="863225" imgH="203112" progId="Equation.DSMT4">
                  <p:embed/>
                  <p:pic>
                    <p:nvPicPr>
                      <p:cNvPr id="15364" name="Object 2">
                        <a:extLst>
                          <a:ext uri="{FF2B5EF4-FFF2-40B4-BE49-F238E27FC236}">
                            <a16:creationId xmlns:a16="http://schemas.microsoft.com/office/drawing/2014/main" id="{452DD09E-EDA2-4334-8765-616545ACB2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925" y="330200"/>
                        <a:ext cx="1978025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>
            <a:extLst>
              <a:ext uri="{FF2B5EF4-FFF2-40B4-BE49-F238E27FC236}">
                <a16:creationId xmlns:a16="http://schemas.microsoft.com/office/drawing/2014/main" id="{FB70767D-8BB0-46B8-ADAF-EAEF94E276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400" y="2509838"/>
          <a:ext cx="212407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926698" imgH="203112" progId="Equation.DSMT4">
                  <p:embed/>
                </p:oleObj>
              </mc:Choice>
              <mc:Fallback>
                <p:oleObj name="Equation" r:id="rId5" imgW="926698" imgH="203112" progId="Equation.DSMT4">
                  <p:embed/>
                  <p:pic>
                    <p:nvPicPr>
                      <p:cNvPr id="1027" name="Object 3">
                        <a:extLst>
                          <a:ext uri="{FF2B5EF4-FFF2-40B4-BE49-F238E27FC236}">
                            <a16:creationId xmlns:a16="http://schemas.microsoft.com/office/drawing/2014/main" id="{FB70767D-8BB0-46B8-ADAF-EAEF94E276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2509838"/>
                        <a:ext cx="2124075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>
            <a:extLst>
              <a:ext uri="{FF2B5EF4-FFF2-40B4-BE49-F238E27FC236}">
                <a16:creationId xmlns:a16="http://schemas.microsoft.com/office/drawing/2014/main" id="{594B37E6-273A-4265-84CC-11B8F72D3F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863" y="1749425"/>
          <a:ext cx="18034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787058" imgH="203112" progId="Equation.DSMT4">
                  <p:embed/>
                </p:oleObj>
              </mc:Choice>
              <mc:Fallback>
                <p:oleObj name="Equation" r:id="rId7" imgW="787058" imgH="203112" progId="Equation.DSMT4">
                  <p:embed/>
                  <p:pic>
                    <p:nvPicPr>
                      <p:cNvPr id="1028" name="Object 4">
                        <a:extLst>
                          <a:ext uri="{FF2B5EF4-FFF2-40B4-BE49-F238E27FC236}">
                            <a16:creationId xmlns:a16="http://schemas.microsoft.com/office/drawing/2014/main" id="{594B37E6-273A-4265-84CC-11B8F72D3F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1749425"/>
                        <a:ext cx="18034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9" name="TextBox 7">
            <a:extLst>
              <a:ext uri="{FF2B5EF4-FFF2-40B4-BE49-F238E27FC236}">
                <a16:creationId xmlns:a16="http://schemas.microsoft.com/office/drawing/2014/main" id="{C79E3F06-AB41-4293-85F6-EA20FFD71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2573338"/>
            <a:ext cx="41227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Same Slopes and Same Y-intercept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77CADBD-D7BC-4E6B-9EC8-188E315962FC}"/>
              </a:ext>
            </a:extLst>
          </p:cNvPr>
          <p:cNvSpPr/>
          <p:nvPr/>
        </p:nvSpPr>
        <p:spPr>
          <a:xfrm>
            <a:off x="542925" y="1782763"/>
            <a:ext cx="293688" cy="355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20270A6-69B8-4D3F-99D3-2B3D84A747B5}"/>
              </a:ext>
            </a:extLst>
          </p:cNvPr>
          <p:cNvSpPr/>
          <p:nvPr/>
        </p:nvSpPr>
        <p:spPr>
          <a:xfrm>
            <a:off x="1252538" y="1779588"/>
            <a:ext cx="295275" cy="3571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275662A-26FE-4487-A554-81838AC8B8D6}"/>
              </a:ext>
            </a:extLst>
          </p:cNvPr>
          <p:cNvSpPr/>
          <p:nvPr/>
        </p:nvSpPr>
        <p:spPr>
          <a:xfrm>
            <a:off x="2055813" y="1776413"/>
            <a:ext cx="295275" cy="3571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D74CFDD-81E3-4EB8-B68A-4F4E47FBBDEC}"/>
              </a:ext>
            </a:extLst>
          </p:cNvPr>
          <p:cNvSpPr/>
          <p:nvPr/>
        </p:nvSpPr>
        <p:spPr>
          <a:xfrm>
            <a:off x="411163" y="2455863"/>
            <a:ext cx="409575" cy="4889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983E8CE-4534-4D76-81A4-0FB2F3411B5F}"/>
              </a:ext>
            </a:extLst>
          </p:cNvPr>
          <p:cNvSpPr/>
          <p:nvPr/>
        </p:nvSpPr>
        <p:spPr>
          <a:xfrm>
            <a:off x="1198563" y="2484438"/>
            <a:ext cx="411162" cy="4889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49D973-1C9F-4C58-ACBB-06D2ECEC981B}"/>
              </a:ext>
            </a:extLst>
          </p:cNvPr>
          <p:cNvSpPr/>
          <p:nvPr/>
        </p:nvSpPr>
        <p:spPr>
          <a:xfrm>
            <a:off x="2063750" y="2497138"/>
            <a:ext cx="411163" cy="4889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1029" name="Object 5">
            <a:extLst>
              <a:ext uri="{FF2B5EF4-FFF2-40B4-BE49-F238E27FC236}">
                <a16:creationId xmlns:a16="http://schemas.microsoft.com/office/drawing/2014/main" id="{D738B4E1-B771-454D-B10F-1528E1FA60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32075" y="2170113"/>
          <a:ext cx="3651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215619" imgH="164885" progId="Equation.DSMT4">
                  <p:embed/>
                </p:oleObj>
              </mc:Choice>
              <mc:Fallback>
                <p:oleObj name="Equation" r:id="rId9" imgW="215619" imgH="164885" progId="Equation.DSMT4">
                  <p:embed/>
                  <p:pic>
                    <p:nvPicPr>
                      <p:cNvPr id="1029" name="Object 5">
                        <a:extLst>
                          <a:ext uri="{FF2B5EF4-FFF2-40B4-BE49-F238E27FC236}">
                            <a16:creationId xmlns:a16="http://schemas.microsoft.com/office/drawing/2014/main" id="{D738B4E1-B771-454D-B10F-1528E1FA60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2075" y="2170113"/>
                        <a:ext cx="36512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Freeform 19">
            <a:extLst>
              <a:ext uri="{FF2B5EF4-FFF2-40B4-BE49-F238E27FC236}">
                <a16:creationId xmlns:a16="http://schemas.microsoft.com/office/drawing/2014/main" id="{B58B5E85-A378-4DCE-B7B8-A9554BFD72A4}"/>
              </a:ext>
            </a:extLst>
          </p:cNvPr>
          <p:cNvSpPr/>
          <p:nvPr/>
        </p:nvSpPr>
        <p:spPr>
          <a:xfrm>
            <a:off x="2417763" y="1922463"/>
            <a:ext cx="165100" cy="712787"/>
          </a:xfrm>
          <a:custGeom>
            <a:avLst/>
            <a:gdLst>
              <a:gd name="connsiteX0" fmla="*/ 0 w 165315"/>
              <a:gd name="connsiteY0" fmla="*/ 0 h 712922"/>
              <a:gd name="connsiteX1" fmla="*/ 154983 w 165315"/>
              <a:gd name="connsiteY1" fmla="*/ 371959 h 712922"/>
              <a:gd name="connsiteX2" fmla="*/ 61993 w 165315"/>
              <a:gd name="connsiteY2" fmla="*/ 712922 h 71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712922">
                <a:moveTo>
                  <a:pt x="0" y="0"/>
                </a:moveTo>
                <a:cubicBezTo>
                  <a:pt x="72325" y="126569"/>
                  <a:pt x="144651" y="253139"/>
                  <a:pt x="154983" y="371959"/>
                </a:cubicBezTo>
                <a:cubicBezTo>
                  <a:pt x="165315" y="490779"/>
                  <a:pt x="113654" y="601850"/>
                  <a:pt x="61993" y="712922"/>
                </a:cubicBezTo>
              </a:path>
            </a:pathLst>
          </a:custGeom>
          <a:ln w="22225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0F96E6C3-2139-47C1-B85C-F9C2BFC8568F}"/>
              </a:ext>
            </a:extLst>
          </p:cNvPr>
          <p:cNvSpPr/>
          <p:nvPr/>
        </p:nvSpPr>
        <p:spPr>
          <a:xfrm flipH="1">
            <a:off x="246063" y="1919288"/>
            <a:ext cx="165100" cy="712787"/>
          </a:xfrm>
          <a:custGeom>
            <a:avLst/>
            <a:gdLst>
              <a:gd name="connsiteX0" fmla="*/ 0 w 165315"/>
              <a:gd name="connsiteY0" fmla="*/ 0 h 712922"/>
              <a:gd name="connsiteX1" fmla="*/ 154983 w 165315"/>
              <a:gd name="connsiteY1" fmla="*/ 371959 h 712922"/>
              <a:gd name="connsiteX2" fmla="*/ 61993 w 165315"/>
              <a:gd name="connsiteY2" fmla="*/ 712922 h 71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712922">
                <a:moveTo>
                  <a:pt x="0" y="0"/>
                </a:moveTo>
                <a:cubicBezTo>
                  <a:pt x="72325" y="126569"/>
                  <a:pt x="144651" y="253139"/>
                  <a:pt x="154983" y="371959"/>
                </a:cubicBezTo>
                <a:cubicBezTo>
                  <a:pt x="165315" y="490779"/>
                  <a:pt x="113654" y="601850"/>
                  <a:pt x="61993" y="712922"/>
                </a:cubicBezTo>
              </a:path>
            </a:pathLst>
          </a:custGeom>
          <a:ln w="22225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57E981F-D0DE-4B62-B4CA-C7DF60A3A2C5}"/>
              </a:ext>
            </a:extLst>
          </p:cNvPr>
          <p:cNvCxnSpPr/>
          <p:nvPr/>
        </p:nvCxnSpPr>
        <p:spPr>
          <a:xfrm rot="5400000">
            <a:off x="1216025" y="2301875"/>
            <a:ext cx="35718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0" name="Object 6">
            <a:extLst>
              <a:ext uri="{FF2B5EF4-FFF2-40B4-BE49-F238E27FC236}">
                <a16:creationId xmlns:a16="http://schemas.microsoft.com/office/drawing/2014/main" id="{F47D5FF2-6532-4A89-A33C-0BD08BF8CB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0350" y="2154238"/>
          <a:ext cx="365125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215619" imgH="164885" progId="Equation.DSMT4">
                  <p:embed/>
                </p:oleObj>
              </mc:Choice>
              <mc:Fallback>
                <p:oleObj name="Equation" r:id="rId11" imgW="215619" imgH="164885" progId="Equation.DSMT4">
                  <p:embed/>
                  <p:pic>
                    <p:nvPicPr>
                      <p:cNvPr id="1030" name="Object 6">
                        <a:extLst>
                          <a:ext uri="{FF2B5EF4-FFF2-40B4-BE49-F238E27FC236}">
                            <a16:creationId xmlns:a16="http://schemas.microsoft.com/office/drawing/2014/main" id="{F47D5FF2-6532-4A89-A33C-0BD08BF8CB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" y="2154238"/>
                        <a:ext cx="365125" cy="27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>
            <a:extLst>
              <a:ext uri="{FF2B5EF4-FFF2-40B4-BE49-F238E27FC236}">
                <a16:creationId xmlns:a16="http://schemas.microsoft.com/office/drawing/2014/main" id="{ADFAC1B2-9A30-4333-BB35-6F10EC1BE2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36688" y="2152650"/>
          <a:ext cx="365125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2" imgW="215619" imgH="164885" progId="Equation.DSMT4">
                  <p:embed/>
                </p:oleObj>
              </mc:Choice>
              <mc:Fallback>
                <p:oleObj name="Equation" r:id="rId12" imgW="215619" imgH="164885" progId="Equation.DSMT4">
                  <p:embed/>
                  <p:pic>
                    <p:nvPicPr>
                      <p:cNvPr id="1031" name="Object 7">
                        <a:extLst>
                          <a:ext uri="{FF2B5EF4-FFF2-40B4-BE49-F238E27FC236}">
                            <a16:creationId xmlns:a16="http://schemas.microsoft.com/office/drawing/2014/main" id="{ADFAC1B2-9A30-4333-BB35-6F10EC1BE2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2152650"/>
                        <a:ext cx="365125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9" name="TextBox 25">
            <a:extLst>
              <a:ext uri="{FF2B5EF4-FFF2-40B4-BE49-F238E27FC236}">
                <a16:creationId xmlns:a16="http://schemas.microsoft.com/office/drawing/2014/main" id="{17DF0D67-4832-42E2-AB30-FB3A6B93C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075" y="1811338"/>
            <a:ext cx="536098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All corresponding coefficients are in ratio and</a:t>
            </a:r>
            <a:b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4 times bigger</a:t>
            </a:r>
          </a:p>
        </p:txBody>
      </p:sp>
      <p:sp>
        <p:nvSpPr>
          <p:cNvPr id="1050" name="TextBox 26">
            <a:extLst>
              <a:ext uri="{FF2B5EF4-FFF2-40B4-BE49-F238E27FC236}">
                <a16:creationId xmlns:a16="http://schemas.microsoft.com/office/drawing/2014/main" id="{E8C26ED6-8813-42E4-B007-5111C4C56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3252788"/>
            <a:ext cx="751681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Calibri" panose="020F0502020204030204" pitchFamily="34" charset="0"/>
              </a:rPr>
              <a:t>A Linear System with</a:t>
            </a:r>
            <a:r>
              <a:rPr lang="en-CA" altLang="en-US" sz="230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CA" altLang="en-US" sz="2300" u="sng">
                <a:solidFill>
                  <a:srgbClr val="FF0000"/>
                </a:solidFill>
                <a:latin typeface="Calibri" panose="020F0502020204030204" pitchFamily="34" charset="0"/>
              </a:rPr>
              <a:t>NO Solutions</a:t>
            </a:r>
            <a:r>
              <a:rPr lang="en-CA" altLang="en-US" sz="230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CA" altLang="en-US" sz="2300">
                <a:latin typeface="Calibri" panose="020F0502020204030204" pitchFamily="34" charset="0"/>
              </a:rPr>
              <a:t>will only have coefficients </a:t>
            </a:r>
            <a:br>
              <a:rPr lang="en-CA" altLang="en-US" sz="2300">
                <a:latin typeface="Calibri" panose="020F0502020204030204" pitchFamily="34" charset="0"/>
              </a:rPr>
            </a:br>
            <a:r>
              <a:rPr lang="en-CA" altLang="en-US" sz="2300">
                <a:latin typeface="Calibri" panose="020F0502020204030204" pitchFamily="34" charset="0"/>
              </a:rPr>
              <a:t>A &amp; B in ratio with the same constant and NOT “C”</a:t>
            </a:r>
          </a:p>
        </p:txBody>
      </p:sp>
      <p:graphicFrame>
        <p:nvGraphicFramePr>
          <p:cNvPr id="1032" name="Object 8">
            <a:extLst>
              <a:ext uri="{FF2B5EF4-FFF2-40B4-BE49-F238E27FC236}">
                <a16:creationId xmlns:a16="http://schemas.microsoft.com/office/drawing/2014/main" id="{057B7375-8F37-4F60-8F01-A07379A68C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263" y="4800600"/>
          <a:ext cx="20955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3" imgW="914400" imgH="203200" progId="Equation.DSMT4">
                  <p:embed/>
                </p:oleObj>
              </mc:Choice>
              <mc:Fallback>
                <p:oleObj name="Equation" r:id="rId13" imgW="914400" imgH="203200" progId="Equation.DSMT4">
                  <p:embed/>
                  <p:pic>
                    <p:nvPicPr>
                      <p:cNvPr id="1032" name="Object 8">
                        <a:extLst>
                          <a:ext uri="{FF2B5EF4-FFF2-40B4-BE49-F238E27FC236}">
                            <a16:creationId xmlns:a16="http://schemas.microsoft.com/office/drawing/2014/main" id="{057B7375-8F37-4F60-8F01-A07379A68C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4800600"/>
                        <a:ext cx="20955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>
            <a:extLst>
              <a:ext uri="{FF2B5EF4-FFF2-40B4-BE49-F238E27FC236}">
                <a16:creationId xmlns:a16="http://schemas.microsoft.com/office/drawing/2014/main" id="{8A6FEC70-3EBC-4405-BEA1-E740943B85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438" y="4040188"/>
          <a:ext cx="180340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5" imgW="787058" imgH="203112" progId="Equation.DSMT4">
                  <p:embed/>
                </p:oleObj>
              </mc:Choice>
              <mc:Fallback>
                <p:oleObj name="Equation" r:id="rId15" imgW="787058" imgH="203112" progId="Equation.DSMT4">
                  <p:embed/>
                  <p:pic>
                    <p:nvPicPr>
                      <p:cNvPr id="1033" name="Object 9">
                        <a:extLst>
                          <a:ext uri="{FF2B5EF4-FFF2-40B4-BE49-F238E27FC236}">
                            <a16:creationId xmlns:a16="http://schemas.microsoft.com/office/drawing/2014/main" id="{8A6FEC70-3EBC-4405-BEA1-E740943B85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4040188"/>
                        <a:ext cx="1803400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>
            <a:extLst>
              <a:ext uri="{FF2B5EF4-FFF2-40B4-BE49-F238E27FC236}">
                <a16:creationId xmlns:a16="http://schemas.microsoft.com/office/drawing/2014/main" id="{6E7EF049-1158-4801-94E6-FA5059FE3663}"/>
              </a:ext>
            </a:extLst>
          </p:cNvPr>
          <p:cNvSpPr/>
          <p:nvPr/>
        </p:nvSpPr>
        <p:spPr>
          <a:xfrm>
            <a:off x="571500" y="4073525"/>
            <a:ext cx="293688" cy="355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BA9AC49-4FC6-4F6A-AAA0-DA51E40C4900}"/>
              </a:ext>
            </a:extLst>
          </p:cNvPr>
          <p:cNvSpPr/>
          <p:nvPr/>
        </p:nvSpPr>
        <p:spPr>
          <a:xfrm>
            <a:off x="1281113" y="4070350"/>
            <a:ext cx="295275" cy="3571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50C9985-A1D9-4AC9-9588-40C84E7AD890}"/>
              </a:ext>
            </a:extLst>
          </p:cNvPr>
          <p:cNvSpPr/>
          <p:nvPr/>
        </p:nvSpPr>
        <p:spPr>
          <a:xfrm>
            <a:off x="2084388" y="4068763"/>
            <a:ext cx="295275" cy="355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36D48AF-AAEE-4D78-A6BF-2BED744BABB2}"/>
              </a:ext>
            </a:extLst>
          </p:cNvPr>
          <p:cNvSpPr/>
          <p:nvPr/>
        </p:nvSpPr>
        <p:spPr>
          <a:xfrm>
            <a:off x="439738" y="4748213"/>
            <a:ext cx="409575" cy="487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1DEBB01-9171-40D5-BA84-FB457C1D4B70}"/>
              </a:ext>
            </a:extLst>
          </p:cNvPr>
          <p:cNvSpPr/>
          <p:nvPr/>
        </p:nvSpPr>
        <p:spPr>
          <a:xfrm>
            <a:off x="1227138" y="4776788"/>
            <a:ext cx="411162" cy="487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CE65980-B780-4183-BBD1-41279A0E21E8}"/>
              </a:ext>
            </a:extLst>
          </p:cNvPr>
          <p:cNvSpPr/>
          <p:nvPr/>
        </p:nvSpPr>
        <p:spPr>
          <a:xfrm>
            <a:off x="2092325" y="4789488"/>
            <a:ext cx="411163" cy="487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1034" name="Object 10">
            <a:extLst>
              <a:ext uri="{FF2B5EF4-FFF2-40B4-BE49-F238E27FC236}">
                <a16:creationId xmlns:a16="http://schemas.microsoft.com/office/drawing/2014/main" id="{C1D9645F-2DA7-4514-9FA1-EED9600E7C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0175" y="4449763"/>
          <a:ext cx="344488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16" imgW="202936" imgH="177569" progId="Equation.DSMT4">
                  <p:embed/>
                </p:oleObj>
              </mc:Choice>
              <mc:Fallback>
                <p:oleObj name="Equation" r:id="rId16" imgW="202936" imgH="177569" progId="Equation.DSMT4">
                  <p:embed/>
                  <p:pic>
                    <p:nvPicPr>
                      <p:cNvPr id="1034" name="Object 10">
                        <a:extLst>
                          <a:ext uri="{FF2B5EF4-FFF2-40B4-BE49-F238E27FC236}">
                            <a16:creationId xmlns:a16="http://schemas.microsoft.com/office/drawing/2014/main" id="{C1D9645F-2DA7-4514-9FA1-EED9600E7C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4449763"/>
                        <a:ext cx="344488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Freeform 36">
            <a:extLst>
              <a:ext uri="{FF2B5EF4-FFF2-40B4-BE49-F238E27FC236}">
                <a16:creationId xmlns:a16="http://schemas.microsoft.com/office/drawing/2014/main" id="{72E3BB7D-A500-49AC-A236-B1813C91F27E}"/>
              </a:ext>
            </a:extLst>
          </p:cNvPr>
          <p:cNvSpPr/>
          <p:nvPr/>
        </p:nvSpPr>
        <p:spPr>
          <a:xfrm>
            <a:off x="2446338" y="4213225"/>
            <a:ext cx="165100" cy="712788"/>
          </a:xfrm>
          <a:custGeom>
            <a:avLst/>
            <a:gdLst>
              <a:gd name="connsiteX0" fmla="*/ 0 w 165315"/>
              <a:gd name="connsiteY0" fmla="*/ 0 h 712922"/>
              <a:gd name="connsiteX1" fmla="*/ 154983 w 165315"/>
              <a:gd name="connsiteY1" fmla="*/ 371959 h 712922"/>
              <a:gd name="connsiteX2" fmla="*/ 61993 w 165315"/>
              <a:gd name="connsiteY2" fmla="*/ 712922 h 71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712922">
                <a:moveTo>
                  <a:pt x="0" y="0"/>
                </a:moveTo>
                <a:cubicBezTo>
                  <a:pt x="72325" y="126569"/>
                  <a:pt x="144651" y="253139"/>
                  <a:pt x="154983" y="371959"/>
                </a:cubicBezTo>
                <a:cubicBezTo>
                  <a:pt x="165315" y="490779"/>
                  <a:pt x="113654" y="601850"/>
                  <a:pt x="61993" y="712922"/>
                </a:cubicBezTo>
              </a:path>
            </a:pathLst>
          </a:custGeom>
          <a:ln w="22225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6CE77F51-E911-48BA-BED2-1161B63A5508}"/>
              </a:ext>
            </a:extLst>
          </p:cNvPr>
          <p:cNvSpPr/>
          <p:nvPr/>
        </p:nvSpPr>
        <p:spPr>
          <a:xfrm flipH="1">
            <a:off x="274638" y="4210050"/>
            <a:ext cx="165100" cy="712788"/>
          </a:xfrm>
          <a:custGeom>
            <a:avLst/>
            <a:gdLst>
              <a:gd name="connsiteX0" fmla="*/ 0 w 165315"/>
              <a:gd name="connsiteY0" fmla="*/ 0 h 712922"/>
              <a:gd name="connsiteX1" fmla="*/ 154983 w 165315"/>
              <a:gd name="connsiteY1" fmla="*/ 371959 h 712922"/>
              <a:gd name="connsiteX2" fmla="*/ 61993 w 165315"/>
              <a:gd name="connsiteY2" fmla="*/ 712922 h 71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712922">
                <a:moveTo>
                  <a:pt x="0" y="0"/>
                </a:moveTo>
                <a:cubicBezTo>
                  <a:pt x="72325" y="126569"/>
                  <a:pt x="144651" y="253139"/>
                  <a:pt x="154983" y="371959"/>
                </a:cubicBezTo>
                <a:cubicBezTo>
                  <a:pt x="165315" y="490779"/>
                  <a:pt x="113654" y="601850"/>
                  <a:pt x="61993" y="712922"/>
                </a:cubicBezTo>
              </a:path>
            </a:pathLst>
          </a:custGeom>
          <a:ln w="22225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ECE3D06-D511-43C4-842F-D680EBAA7445}"/>
              </a:ext>
            </a:extLst>
          </p:cNvPr>
          <p:cNvCxnSpPr/>
          <p:nvPr/>
        </p:nvCxnSpPr>
        <p:spPr>
          <a:xfrm rot="5400000">
            <a:off x="1244600" y="4592638"/>
            <a:ext cx="357187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5" name="Object 11">
            <a:extLst>
              <a:ext uri="{FF2B5EF4-FFF2-40B4-BE49-F238E27FC236}">
                <a16:creationId xmlns:a16="http://schemas.microsoft.com/office/drawing/2014/main" id="{8A7F201F-77FF-40A2-96B4-B770DE1FB6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8925" y="4445000"/>
          <a:ext cx="365125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18" imgW="215619" imgH="164885" progId="Equation.DSMT4">
                  <p:embed/>
                </p:oleObj>
              </mc:Choice>
              <mc:Fallback>
                <p:oleObj name="Equation" r:id="rId18" imgW="215619" imgH="164885" progId="Equation.DSMT4">
                  <p:embed/>
                  <p:pic>
                    <p:nvPicPr>
                      <p:cNvPr id="1035" name="Object 11">
                        <a:extLst>
                          <a:ext uri="{FF2B5EF4-FFF2-40B4-BE49-F238E27FC236}">
                            <a16:creationId xmlns:a16="http://schemas.microsoft.com/office/drawing/2014/main" id="{8A7F201F-77FF-40A2-96B4-B770DE1FB6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4445000"/>
                        <a:ext cx="365125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>
            <a:extLst>
              <a:ext uri="{FF2B5EF4-FFF2-40B4-BE49-F238E27FC236}">
                <a16:creationId xmlns:a16="http://schemas.microsoft.com/office/drawing/2014/main" id="{D80F8E51-51CA-439E-B808-7A6E0AEC86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65263" y="4445000"/>
          <a:ext cx="365125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19" imgW="215619" imgH="164885" progId="Equation.DSMT4">
                  <p:embed/>
                </p:oleObj>
              </mc:Choice>
              <mc:Fallback>
                <p:oleObj name="Equation" r:id="rId19" imgW="215619" imgH="164885" progId="Equation.DSMT4">
                  <p:embed/>
                  <p:pic>
                    <p:nvPicPr>
                      <p:cNvPr id="1036" name="Object 12">
                        <a:extLst>
                          <a:ext uri="{FF2B5EF4-FFF2-40B4-BE49-F238E27FC236}">
                            <a16:creationId xmlns:a16="http://schemas.microsoft.com/office/drawing/2014/main" id="{D80F8E51-51CA-439E-B808-7A6E0AEC86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445000"/>
                        <a:ext cx="365125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0" name="TextBox 41">
            <a:extLst>
              <a:ext uri="{FF2B5EF4-FFF2-40B4-BE49-F238E27FC236}">
                <a16:creationId xmlns:a16="http://schemas.microsoft.com/office/drawing/2014/main" id="{972A01D8-B1FA-47F4-A4E7-812D8F3D9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88" y="4538663"/>
            <a:ext cx="49926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Same Slopes but Different  Y-intercepts</a:t>
            </a:r>
          </a:p>
        </p:txBody>
      </p:sp>
      <p:sp>
        <p:nvSpPr>
          <p:cNvPr id="1061" name="TextBox 42">
            <a:extLst>
              <a:ext uri="{FF2B5EF4-FFF2-40B4-BE49-F238E27FC236}">
                <a16:creationId xmlns:a16="http://schemas.microsoft.com/office/drawing/2014/main" id="{E6AFEB33-A8D6-49BD-AAA5-27DC64AC4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738" y="4024313"/>
            <a:ext cx="55102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Only coefficients A &amp; B are in ratio and not “C”</a:t>
            </a:r>
          </a:p>
        </p:txBody>
      </p:sp>
      <p:sp>
        <p:nvSpPr>
          <p:cNvPr id="1062" name="TextBox 43">
            <a:extLst>
              <a:ext uri="{FF2B5EF4-FFF2-40B4-BE49-F238E27FC236}">
                <a16:creationId xmlns:a16="http://schemas.microsoft.com/office/drawing/2014/main" id="{6DD91641-CEEE-42F1-951A-08B6C50DF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3" y="5621338"/>
            <a:ext cx="77787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300">
                <a:latin typeface="Calibri" panose="020F0502020204030204" pitchFamily="34" charset="0"/>
              </a:rPr>
              <a:t>A Linear System with</a:t>
            </a:r>
            <a:r>
              <a:rPr lang="en-CA" altLang="en-US" sz="230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CA" altLang="en-US" sz="2300" u="sng">
                <a:solidFill>
                  <a:srgbClr val="FF0000"/>
                </a:solidFill>
                <a:latin typeface="Calibri" panose="020F0502020204030204" pitchFamily="34" charset="0"/>
              </a:rPr>
              <a:t>ONE Solution</a:t>
            </a:r>
            <a:r>
              <a:rPr lang="en-CA" altLang="en-US" sz="230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CA" altLang="en-US" sz="2300">
                <a:latin typeface="Calibri" panose="020F0502020204030204" pitchFamily="34" charset="0"/>
              </a:rPr>
              <a:t>will have different ratios for </a:t>
            </a:r>
            <a:br>
              <a:rPr lang="en-CA" altLang="en-US" sz="2300">
                <a:latin typeface="Calibri" panose="020F0502020204030204" pitchFamily="34" charset="0"/>
              </a:rPr>
            </a:br>
            <a:r>
              <a:rPr lang="en-CA" altLang="en-US" sz="2300">
                <a:latin typeface="Calibri" panose="020F0502020204030204" pitchFamily="34" charset="0"/>
              </a:rPr>
              <a:t>coefficients A &amp; B.  “C” doesn’t matter.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" grpId="0"/>
      <p:bldP spid="1039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049" grpId="0"/>
      <p:bldP spid="1050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1060" grpId="0"/>
      <p:bldP spid="1061" grpId="0"/>
      <p:bldP spid="10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A20CC-6C86-4CCB-BEF3-EA28B85FF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75" y="150813"/>
            <a:ext cx="9013825" cy="901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500" dirty="0">
                <a:solidFill>
                  <a:schemeClr val="tx2">
                    <a:satMod val="130000"/>
                  </a:schemeClr>
                </a:solidFill>
              </a:rPr>
              <a:t>Ex: Indicate the Number of Solutions in each Linear System:</a:t>
            </a:r>
          </a:p>
        </p:txBody>
      </p:sp>
      <p:graphicFrame>
        <p:nvGraphicFramePr>
          <p:cNvPr id="2050" name="Object 2">
            <a:extLst>
              <a:ext uri="{FF2B5EF4-FFF2-40B4-BE49-F238E27FC236}">
                <a16:creationId xmlns:a16="http://schemas.microsoft.com/office/drawing/2014/main" id="{148AEC84-DF77-42A3-A4E2-C65154B1E1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62075" y="1301750"/>
          <a:ext cx="218122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939392" imgH="545863" progId="Equation.DSMT4">
                  <p:embed/>
                </p:oleObj>
              </mc:Choice>
              <mc:Fallback>
                <p:oleObj name="Equation" r:id="rId3" imgW="939392" imgH="545863" progId="Equation.DSMT4">
                  <p:embed/>
                  <p:pic>
                    <p:nvPicPr>
                      <p:cNvPr id="2050" name="Object 2">
                        <a:extLst>
                          <a:ext uri="{FF2B5EF4-FFF2-40B4-BE49-F238E27FC236}">
                            <a16:creationId xmlns:a16="http://schemas.microsoft.com/office/drawing/2014/main" id="{148AEC84-DF77-42A3-A4E2-C65154B1E1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1301750"/>
                        <a:ext cx="2181225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>
            <a:extLst>
              <a:ext uri="{FF2B5EF4-FFF2-40B4-BE49-F238E27FC236}">
                <a16:creationId xmlns:a16="http://schemas.microsoft.com/office/drawing/2014/main" id="{416526EA-D5DE-420F-BB80-6BC91C28B7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61000" y="1239838"/>
          <a:ext cx="2271713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914400" imgH="558800" progId="Equation.DSMT4">
                  <p:embed/>
                </p:oleObj>
              </mc:Choice>
              <mc:Fallback>
                <p:oleObj name="Equation" r:id="rId5" imgW="914400" imgH="558800" progId="Equation.DSMT4">
                  <p:embed/>
                  <p:pic>
                    <p:nvPicPr>
                      <p:cNvPr id="2051" name="Object 3">
                        <a:extLst>
                          <a:ext uri="{FF2B5EF4-FFF2-40B4-BE49-F238E27FC236}">
                            <a16:creationId xmlns:a16="http://schemas.microsoft.com/office/drawing/2014/main" id="{416526EA-D5DE-420F-BB80-6BC91C28B7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0" y="1239838"/>
                        <a:ext cx="2271713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>
            <a:extLst>
              <a:ext uri="{FF2B5EF4-FFF2-40B4-BE49-F238E27FC236}">
                <a16:creationId xmlns:a16="http://schemas.microsoft.com/office/drawing/2014/main" id="{CEC86216-617F-4637-92F2-25A8DA7D4B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36700" y="3924300"/>
          <a:ext cx="1960563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977900" imgH="558800" progId="Equation.DSMT4">
                  <p:embed/>
                </p:oleObj>
              </mc:Choice>
              <mc:Fallback>
                <p:oleObj name="Equation" r:id="rId7" imgW="977900" imgH="558800" progId="Equation.DSMT4">
                  <p:embed/>
                  <p:pic>
                    <p:nvPicPr>
                      <p:cNvPr id="2052" name="Object 4">
                        <a:extLst>
                          <a:ext uri="{FF2B5EF4-FFF2-40B4-BE49-F238E27FC236}">
                            <a16:creationId xmlns:a16="http://schemas.microsoft.com/office/drawing/2014/main" id="{CEC86216-617F-4637-92F2-25A8DA7D4B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3924300"/>
                        <a:ext cx="1960563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>
            <a:extLst>
              <a:ext uri="{FF2B5EF4-FFF2-40B4-BE49-F238E27FC236}">
                <a16:creationId xmlns:a16="http://schemas.microsoft.com/office/drawing/2014/main" id="{6C1AAC72-F645-4DE0-ABA3-C27356A7F8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80038" y="3598863"/>
          <a:ext cx="2411412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914400" imgH="571500" progId="Equation.DSMT4">
                  <p:embed/>
                </p:oleObj>
              </mc:Choice>
              <mc:Fallback>
                <p:oleObj name="Equation" r:id="rId9" imgW="914400" imgH="571500" progId="Equation.DSMT4">
                  <p:embed/>
                  <p:pic>
                    <p:nvPicPr>
                      <p:cNvPr id="2053" name="Object 5">
                        <a:extLst>
                          <a:ext uri="{FF2B5EF4-FFF2-40B4-BE49-F238E27FC236}">
                            <a16:creationId xmlns:a16="http://schemas.microsoft.com/office/drawing/2014/main" id="{6C1AAC72-F645-4DE0-ABA3-C27356A7F8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038" y="3598863"/>
                        <a:ext cx="2411412" cy="150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76287C52-0C32-45CE-93EF-E8B638DBD0B2}"/>
              </a:ext>
            </a:extLst>
          </p:cNvPr>
          <p:cNvSpPr/>
          <p:nvPr/>
        </p:nvSpPr>
        <p:spPr>
          <a:xfrm>
            <a:off x="1301750" y="1325563"/>
            <a:ext cx="390525" cy="4365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BDDF910-463D-42A4-A266-671F21988A89}"/>
              </a:ext>
            </a:extLst>
          </p:cNvPr>
          <p:cNvSpPr/>
          <p:nvPr/>
        </p:nvSpPr>
        <p:spPr>
          <a:xfrm>
            <a:off x="2044700" y="1309688"/>
            <a:ext cx="392113" cy="4365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BA58E44-07BA-41F5-9097-1A2C4E71503B}"/>
              </a:ext>
            </a:extLst>
          </p:cNvPr>
          <p:cNvSpPr/>
          <p:nvPr/>
        </p:nvSpPr>
        <p:spPr>
          <a:xfrm>
            <a:off x="2851150" y="1285875"/>
            <a:ext cx="501650" cy="4810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B250E8E-B356-4074-9F17-CCE9F7803280}"/>
              </a:ext>
            </a:extLst>
          </p:cNvPr>
          <p:cNvSpPr/>
          <p:nvPr/>
        </p:nvSpPr>
        <p:spPr>
          <a:xfrm>
            <a:off x="3049588" y="2006600"/>
            <a:ext cx="550862" cy="5349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92051D1-F258-4B08-ABDB-57E51CC57FAB}"/>
              </a:ext>
            </a:extLst>
          </p:cNvPr>
          <p:cNvSpPr/>
          <p:nvPr/>
        </p:nvSpPr>
        <p:spPr>
          <a:xfrm>
            <a:off x="2085975" y="2046288"/>
            <a:ext cx="476250" cy="520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B98320-3EF7-42AA-BFFC-010BA7C9FC71}"/>
              </a:ext>
            </a:extLst>
          </p:cNvPr>
          <p:cNvSpPr/>
          <p:nvPr/>
        </p:nvSpPr>
        <p:spPr>
          <a:xfrm>
            <a:off x="1323975" y="2095500"/>
            <a:ext cx="377825" cy="3921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2054" name="Object 6">
            <a:extLst>
              <a:ext uri="{FF2B5EF4-FFF2-40B4-BE49-F238E27FC236}">
                <a16:creationId xmlns:a16="http://schemas.microsoft.com/office/drawing/2014/main" id="{9E23C03E-6438-46EA-8853-B615AF3113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59163" y="1704975"/>
          <a:ext cx="363537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215619" imgH="164885" progId="Equation.DSMT4">
                  <p:embed/>
                </p:oleObj>
              </mc:Choice>
              <mc:Fallback>
                <p:oleObj name="Equation" r:id="rId11" imgW="215619" imgH="164885" progId="Equation.DSMT4">
                  <p:embed/>
                  <p:pic>
                    <p:nvPicPr>
                      <p:cNvPr id="2054" name="Object 6">
                        <a:extLst>
                          <a:ext uri="{FF2B5EF4-FFF2-40B4-BE49-F238E27FC236}">
                            <a16:creationId xmlns:a16="http://schemas.microsoft.com/office/drawing/2014/main" id="{9E23C03E-6438-46EA-8853-B615AF3113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9163" y="1704975"/>
                        <a:ext cx="363537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Freeform 15">
            <a:extLst>
              <a:ext uri="{FF2B5EF4-FFF2-40B4-BE49-F238E27FC236}">
                <a16:creationId xmlns:a16="http://schemas.microsoft.com/office/drawing/2014/main" id="{2EE6EE7D-509A-4450-9058-6A8A449921C4}"/>
              </a:ext>
            </a:extLst>
          </p:cNvPr>
          <p:cNvSpPr/>
          <p:nvPr/>
        </p:nvSpPr>
        <p:spPr>
          <a:xfrm>
            <a:off x="3382963" y="1503363"/>
            <a:ext cx="506412" cy="712787"/>
          </a:xfrm>
          <a:custGeom>
            <a:avLst/>
            <a:gdLst>
              <a:gd name="connsiteX0" fmla="*/ 0 w 165315"/>
              <a:gd name="connsiteY0" fmla="*/ 0 h 712922"/>
              <a:gd name="connsiteX1" fmla="*/ 154983 w 165315"/>
              <a:gd name="connsiteY1" fmla="*/ 371959 h 712922"/>
              <a:gd name="connsiteX2" fmla="*/ 61993 w 165315"/>
              <a:gd name="connsiteY2" fmla="*/ 712922 h 71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712922">
                <a:moveTo>
                  <a:pt x="0" y="0"/>
                </a:moveTo>
                <a:cubicBezTo>
                  <a:pt x="72325" y="126569"/>
                  <a:pt x="144651" y="253139"/>
                  <a:pt x="154983" y="371959"/>
                </a:cubicBezTo>
                <a:cubicBezTo>
                  <a:pt x="165315" y="490779"/>
                  <a:pt x="113654" y="601850"/>
                  <a:pt x="61993" y="712922"/>
                </a:cubicBezTo>
              </a:path>
            </a:pathLst>
          </a:custGeom>
          <a:ln w="22225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sp>
        <p:nvSpPr>
          <p:cNvPr id="2070" name="TextBox 16">
            <a:extLst>
              <a:ext uri="{FF2B5EF4-FFF2-40B4-BE49-F238E27FC236}">
                <a16:creationId xmlns:a16="http://schemas.microsoft.com/office/drawing/2014/main" id="{E2A6816F-7421-4741-9BD8-6E07991A4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2635250"/>
            <a:ext cx="392588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All coefficients A,B,C are in ratio</a:t>
            </a:r>
          </a:p>
        </p:txBody>
      </p:sp>
      <p:sp>
        <p:nvSpPr>
          <p:cNvPr id="2071" name="TextBox 17">
            <a:extLst>
              <a:ext uri="{FF2B5EF4-FFF2-40B4-BE49-F238E27FC236}">
                <a16:creationId xmlns:a16="http://schemas.microsoft.com/office/drawing/2014/main" id="{D3E314F4-C81A-4C6C-8B7E-F78FA0BE2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3051175"/>
            <a:ext cx="20923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</a:rPr>
              <a:t>Infinite Solutions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C23C7F1-DF2A-43CF-A14E-FCB8F5E28BB0}"/>
              </a:ext>
            </a:extLst>
          </p:cNvPr>
          <p:cNvSpPr/>
          <p:nvPr/>
        </p:nvSpPr>
        <p:spPr>
          <a:xfrm>
            <a:off x="1538288" y="3905250"/>
            <a:ext cx="442912" cy="3952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8441C4-3C95-40B2-B0BF-F6B7B736664F}"/>
              </a:ext>
            </a:extLst>
          </p:cNvPr>
          <p:cNvSpPr/>
          <p:nvPr/>
        </p:nvSpPr>
        <p:spPr>
          <a:xfrm>
            <a:off x="1492250" y="4572000"/>
            <a:ext cx="531813" cy="4191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B351B050-9CCA-4124-9A89-6C53AD4E14FF}"/>
              </a:ext>
            </a:extLst>
          </p:cNvPr>
          <p:cNvSpPr/>
          <p:nvPr/>
        </p:nvSpPr>
        <p:spPr>
          <a:xfrm>
            <a:off x="1166813" y="4029075"/>
            <a:ext cx="309562" cy="650875"/>
          </a:xfrm>
          <a:custGeom>
            <a:avLst/>
            <a:gdLst>
              <a:gd name="connsiteX0" fmla="*/ 309966 w 309966"/>
              <a:gd name="connsiteY0" fmla="*/ 0 h 650929"/>
              <a:gd name="connsiteX1" fmla="*/ 0 w 309966"/>
              <a:gd name="connsiteY1" fmla="*/ 356461 h 650929"/>
              <a:gd name="connsiteX2" fmla="*/ 309966 w 309966"/>
              <a:gd name="connsiteY2" fmla="*/ 650929 h 650929"/>
              <a:gd name="connsiteX3" fmla="*/ 309966 w 309966"/>
              <a:gd name="connsiteY3" fmla="*/ 650929 h 650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966" h="650929">
                <a:moveTo>
                  <a:pt x="309966" y="0"/>
                </a:moveTo>
                <a:cubicBezTo>
                  <a:pt x="154983" y="123986"/>
                  <a:pt x="0" y="247973"/>
                  <a:pt x="0" y="356461"/>
                </a:cubicBezTo>
                <a:cubicBezTo>
                  <a:pt x="0" y="464949"/>
                  <a:pt x="309966" y="650929"/>
                  <a:pt x="309966" y="650929"/>
                </a:cubicBezTo>
                <a:lnTo>
                  <a:pt x="309966" y="650929"/>
                </a:lnTo>
              </a:path>
            </a:pathLst>
          </a:custGeom>
          <a:ln w="285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graphicFrame>
        <p:nvGraphicFramePr>
          <p:cNvPr id="2055" name="Object 7">
            <a:extLst>
              <a:ext uri="{FF2B5EF4-FFF2-40B4-BE49-F238E27FC236}">
                <a16:creationId xmlns:a16="http://schemas.microsoft.com/office/drawing/2014/main" id="{8FCA5DE6-9B03-4B01-B651-582FCD882A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4838" y="4168775"/>
          <a:ext cx="50006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3" imgW="457002" imgH="266584" progId="Equation.DSMT4">
                  <p:embed/>
                </p:oleObj>
              </mc:Choice>
              <mc:Fallback>
                <p:oleObj name="Equation" r:id="rId13" imgW="457002" imgH="266584" progId="Equation.DSMT4">
                  <p:embed/>
                  <p:pic>
                    <p:nvPicPr>
                      <p:cNvPr id="2055" name="Object 7">
                        <a:extLst>
                          <a:ext uri="{FF2B5EF4-FFF2-40B4-BE49-F238E27FC236}">
                            <a16:creationId xmlns:a16="http://schemas.microsoft.com/office/drawing/2014/main" id="{8FCA5DE6-9B03-4B01-B651-582FCD882A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4168775"/>
                        <a:ext cx="500062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val 22">
            <a:extLst>
              <a:ext uri="{FF2B5EF4-FFF2-40B4-BE49-F238E27FC236}">
                <a16:creationId xmlns:a16="http://schemas.microsoft.com/office/drawing/2014/main" id="{5D804B79-7713-4B74-9A79-9F8E5B20ED88}"/>
              </a:ext>
            </a:extLst>
          </p:cNvPr>
          <p:cNvSpPr/>
          <p:nvPr/>
        </p:nvSpPr>
        <p:spPr>
          <a:xfrm>
            <a:off x="2139950" y="3917950"/>
            <a:ext cx="442913" cy="3952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3E6566B-51C5-4660-B64C-7C3E33264F79}"/>
              </a:ext>
            </a:extLst>
          </p:cNvPr>
          <p:cNvSpPr/>
          <p:nvPr/>
        </p:nvSpPr>
        <p:spPr>
          <a:xfrm>
            <a:off x="2311400" y="4568825"/>
            <a:ext cx="404813" cy="4191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2056" name="Object 8">
            <a:extLst>
              <a:ext uri="{FF2B5EF4-FFF2-40B4-BE49-F238E27FC236}">
                <a16:creationId xmlns:a16="http://schemas.microsoft.com/office/drawing/2014/main" id="{429338DC-7113-4FCB-AB4C-581BD5B8F2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01913" y="4308475"/>
          <a:ext cx="22225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5" imgW="202936" imgH="177569" progId="Equation.DSMT4">
                  <p:embed/>
                </p:oleObj>
              </mc:Choice>
              <mc:Fallback>
                <p:oleObj name="Equation" r:id="rId15" imgW="202936" imgH="177569" progId="Equation.DSMT4">
                  <p:embed/>
                  <p:pic>
                    <p:nvPicPr>
                      <p:cNvPr id="2056" name="Object 8">
                        <a:extLst>
                          <a:ext uri="{FF2B5EF4-FFF2-40B4-BE49-F238E27FC236}">
                            <a16:creationId xmlns:a16="http://schemas.microsoft.com/office/drawing/2014/main" id="{429338DC-7113-4FCB-AB4C-581BD5B8F2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913" y="4308475"/>
                        <a:ext cx="222250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134AEE9-673C-4154-B2BE-BA461BE26B89}"/>
              </a:ext>
            </a:extLst>
          </p:cNvPr>
          <p:cNvCxnSpPr/>
          <p:nvPr/>
        </p:nvCxnSpPr>
        <p:spPr>
          <a:xfrm rot="5400000">
            <a:off x="2313782" y="4433094"/>
            <a:ext cx="279400" cy="158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8" name="TextBox 29">
            <a:extLst>
              <a:ext uri="{FF2B5EF4-FFF2-40B4-BE49-F238E27FC236}">
                <a16:creationId xmlns:a16="http://schemas.microsoft.com/office/drawing/2014/main" id="{5E890843-0B6C-49B2-A6AC-997D3FE54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5313363"/>
            <a:ext cx="43021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Coefficients A &amp; B are NOT in ratio</a:t>
            </a:r>
          </a:p>
        </p:txBody>
      </p:sp>
      <p:sp>
        <p:nvSpPr>
          <p:cNvPr id="2079" name="TextBox 30">
            <a:extLst>
              <a:ext uri="{FF2B5EF4-FFF2-40B4-BE49-F238E27FC236}">
                <a16:creationId xmlns:a16="http://schemas.microsoft.com/office/drawing/2014/main" id="{0D769643-9002-4069-9610-C600CC074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963" y="5729288"/>
            <a:ext cx="18224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</a:rPr>
              <a:t>One Solutions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47F4300-5220-43DE-A27D-03F9AF1E3E68}"/>
              </a:ext>
            </a:extLst>
          </p:cNvPr>
          <p:cNvSpPr/>
          <p:nvPr/>
        </p:nvSpPr>
        <p:spPr>
          <a:xfrm>
            <a:off x="5389563" y="1244600"/>
            <a:ext cx="392112" cy="4365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FA91087-7B5C-4EDD-A005-EBE0DA5CA669}"/>
              </a:ext>
            </a:extLst>
          </p:cNvPr>
          <p:cNvSpPr/>
          <p:nvPr/>
        </p:nvSpPr>
        <p:spPr>
          <a:xfrm>
            <a:off x="6118225" y="1230313"/>
            <a:ext cx="392113" cy="4365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A3EF52A-DAED-45E8-8A4A-578C8939205B}"/>
              </a:ext>
            </a:extLst>
          </p:cNvPr>
          <p:cNvSpPr/>
          <p:nvPr/>
        </p:nvSpPr>
        <p:spPr>
          <a:xfrm>
            <a:off x="5372100" y="2095500"/>
            <a:ext cx="390525" cy="4365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A31DBC8-814F-4021-A692-241A39722283}"/>
              </a:ext>
            </a:extLst>
          </p:cNvPr>
          <p:cNvSpPr/>
          <p:nvPr/>
        </p:nvSpPr>
        <p:spPr>
          <a:xfrm>
            <a:off x="5991225" y="2076450"/>
            <a:ext cx="739775" cy="4810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FBBDB096-C2B4-48BA-8015-A197DB1CB44E}"/>
              </a:ext>
            </a:extLst>
          </p:cNvPr>
          <p:cNvSpPr/>
          <p:nvPr/>
        </p:nvSpPr>
        <p:spPr>
          <a:xfrm>
            <a:off x="5100638" y="1425575"/>
            <a:ext cx="204787" cy="822325"/>
          </a:xfrm>
          <a:custGeom>
            <a:avLst/>
            <a:gdLst>
              <a:gd name="connsiteX0" fmla="*/ 188563 w 204061"/>
              <a:gd name="connsiteY0" fmla="*/ 0 h 821410"/>
              <a:gd name="connsiteX1" fmla="*/ 2583 w 204061"/>
              <a:gd name="connsiteY1" fmla="*/ 557939 h 821410"/>
              <a:gd name="connsiteX2" fmla="*/ 204061 w 204061"/>
              <a:gd name="connsiteY2" fmla="*/ 821410 h 82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061" h="821410">
                <a:moveTo>
                  <a:pt x="188563" y="0"/>
                </a:moveTo>
                <a:cubicBezTo>
                  <a:pt x="94281" y="210518"/>
                  <a:pt x="0" y="421037"/>
                  <a:pt x="2583" y="557939"/>
                </a:cubicBezTo>
                <a:cubicBezTo>
                  <a:pt x="5166" y="694841"/>
                  <a:pt x="104613" y="758125"/>
                  <a:pt x="204061" y="821410"/>
                </a:cubicBezTo>
              </a:path>
            </a:pathLst>
          </a:custGeom>
          <a:ln w="254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graphicFrame>
        <p:nvGraphicFramePr>
          <p:cNvPr id="2057" name="Object 9">
            <a:extLst>
              <a:ext uri="{FF2B5EF4-FFF2-40B4-BE49-F238E27FC236}">
                <a16:creationId xmlns:a16="http://schemas.microsoft.com/office/drawing/2014/main" id="{FEFC60A4-BA03-4146-A8C0-5EA5841B4D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1724025"/>
          <a:ext cx="341313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7" imgW="202936" imgH="177569" progId="Equation.DSMT4">
                  <p:embed/>
                </p:oleObj>
              </mc:Choice>
              <mc:Fallback>
                <p:oleObj name="Equation" r:id="rId17" imgW="202936" imgH="177569" progId="Equation.DSMT4">
                  <p:embed/>
                  <p:pic>
                    <p:nvPicPr>
                      <p:cNvPr id="2057" name="Object 9">
                        <a:extLst>
                          <a:ext uri="{FF2B5EF4-FFF2-40B4-BE49-F238E27FC236}">
                            <a16:creationId xmlns:a16="http://schemas.microsoft.com/office/drawing/2014/main" id="{FEFC60A4-BA03-4146-A8C0-5EA5841B4D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724025"/>
                        <a:ext cx="341313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569771B-29F7-4AC7-8D49-D03DA83FA1F3}"/>
              </a:ext>
            </a:extLst>
          </p:cNvPr>
          <p:cNvCxnSpPr/>
          <p:nvPr/>
        </p:nvCxnSpPr>
        <p:spPr>
          <a:xfrm rot="5400000">
            <a:off x="6039644" y="1821657"/>
            <a:ext cx="496887" cy="127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8" name="Object 10">
            <a:extLst>
              <a:ext uri="{FF2B5EF4-FFF2-40B4-BE49-F238E27FC236}">
                <a16:creationId xmlns:a16="http://schemas.microsoft.com/office/drawing/2014/main" id="{A8868A90-5C84-41E6-BF7E-8C2EA4766B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59525" y="1735138"/>
          <a:ext cx="5969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19" imgW="431613" imgH="253890" progId="Equation.DSMT4">
                  <p:embed/>
                </p:oleObj>
              </mc:Choice>
              <mc:Fallback>
                <p:oleObj name="Equation" r:id="rId19" imgW="431613" imgH="253890" progId="Equation.DSMT4">
                  <p:embed/>
                  <p:pic>
                    <p:nvPicPr>
                      <p:cNvPr id="2058" name="Object 10">
                        <a:extLst>
                          <a:ext uri="{FF2B5EF4-FFF2-40B4-BE49-F238E27FC236}">
                            <a16:creationId xmlns:a16="http://schemas.microsoft.com/office/drawing/2014/main" id="{A8868A90-5C84-41E6-BF7E-8C2EA4766B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9525" y="1735138"/>
                        <a:ext cx="596900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6" name="TextBox 42">
            <a:extLst>
              <a:ext uri="{FF2B5EF4-FFF2-40B4-BE49-F238E27FC236}">
                <a16:creationId xmlns:a16="http://schemas.microsoft.com/office/drawing/2014/main" id="{845E16F4-58CD-4D5A-92AD-0C6798AE3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1063" y="2598738"/>
            <a:ext cx="40322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Coefficients A &amp; B - NOT in ratio</a:t>
            </a:r>
          </a:p>
        </p:txBody>
      </p:sp>
      <p:sp>
        <p:nvSpPr>
          <p:cNvPr id="2087" name="TextBox 43">
            <a:extLst>
              <a:ext uri="{FF2B5EF4-FFF2-40B4-BE49-F238E27FC236}">
                <a16:creationId xmlns:a16="http://schemas.microsoft.com/office/drawing/2014/main" id="{3B99C644-1FBE-44CB-A086-F4706681B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9175" y="3014663"/>
            <a:ext cx="18224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</a:rPr>
              <a:t>One Solutions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10DB344A-8755-40C0-A164-8F7C5C687F27}"/>
              </a:ext>
            </a:extLst>
          </p:cNvPr>
          <p:cNvSpPr/>
          <p:nvPr/>
        </p:nvSpPr>
        <p:spPr>
          <a:xfrm>
            <a:off x="5356225" y="3629025"/>
            <a:ext cx="392113" cy="4365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60C2ABD-163E-4F3A-B03E-00FAC39EF763}"/>
              </a:ext>
            </a:extLst>
          </p:cNvPr>
          <p:cNvSpPr/>
          <p:nvPr/>
        </p:nvSpPr>
        <p:spPr>
          <a:xfrm>
            <a:off x="6162675" y="3611563"/>
            <a:ext cx="382588" cy="4079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7F7833B-15A9-4AEE-BE6C-90EE10B903FE}"/>
              </a:ext>
            </a:extLst>
          </p:cNvPr>
          <p:cNvSpPr/>
          <p:nvPr/>
        </p:nvSpPr>
        <p:spPr>
          <a:xfrm>
            <a:off x="5338763" y="4479925"/>
            <a:ext cx="384175" cy="635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33D1A7D-AB30-4EA2-8746-88AA7C314688}"/>
              </a:ext>
            </a:extLst>
          </p:cNvPr>
          <p:cNvSpPr/>
          <p:nvPr/>
        </p:nvSpPr>
        <p:spPr>
          <a:xfrm>
            <a:off x="6142038" y="4416425"/>
            <a:ext cx="465137" cy="7127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8062B31-B4E9-41A0-B003-4FF75B39EABC}"/>
              </a:ext>
            </a:extLst>
          </p:cNvPr>
          <p:cNvSpPr/>
          <p:nvPr/>
        </p:nvSpPr>
        <p:spPr>
          <a:xfrm>
            <a:off x="7058025" y="3565525"/>
            <a:ext cx="555625" cy="5572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2C59CD1-835E-41C9-A128-59FC8EFC3192}"/>
              </a:ext>
            </a:extLst>
          </p:cNvPr>
          <p:cNvSpPr/>
          <p:nvPr/>
        </p:nvSpPr>
        <p:spPr>
          <a:xfrm>
            <a:off x="7210425" y="4476750"/>
            <a:ext cx="555625" cy="5572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EA1E167C-9221-4439-96E9-3827FE25A79E}"/>
              </a:ext>
            </a:extLst>
          </p:cNvPr>
          <p:cNvSpPr/>
          <p:nvPr/>
        </p:nvSpPr>
        <p:spPr>
          <a:xfrm>
            <a:off x="5113338" y="3887788"/>
            <a:ext cx="204787" cy="820737"/>
          </a:xfrm>
          <a:custGeom>
            <a:avLst/>
            <a:gdLst>
              <a:gd name="connsiteX0" fmla="*/ 188563 w 204061"/>
              <a:gd name="connsiteY0" fmla="*/ 0 h 821410"/>
              <a:gd name="connsiteX1" fmla="*/ 2583 w 204061"/>
              <a:gd name="connsiteY1" fmla="*/ 557939 h 821410"/>
              <a:gd name="connsiteX2" fmla="*/ 204061 w 204061"/>
              <a:gd name="connsiteY2" fmla="*/ 821410 h 82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061" h="821410">
                <a:moveTo>
                  <a:pt x="188563" y="0"/>
                </a:moveTo>
                <a:cubicBezTo>
                  <a:pt x="94281" y="210518"/>
                  <a:pt x="0" y="421037"/>
                  <a:pt x="2583" y="557939"/>
                </a:cubicBezTo>
                <a:cubicBezTo>
                  <a:pt x="5166" y="694841"/>
                  <a:pt x="104613" y="758125"/>
                  <a:pt x="204061" y="821410"/>
                </a:cubicBezTo>
              </a:path>
            </a:pathLst>
          </a:custGeom>
          <a:ln w="254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graphicFrame>
        <p:nvGraphicFramePr>
          <p:cNvPr id="2059" name="Object 11">
            <a:extLst>
              <a:ext uri="{FF2B5EF4-FFF2-40B4-BE49-F238E27FC236}">
                <a16:creationId xmlns:a16="http://schemas.microsoft.com/office/drawing/2014/main" id="{B9216DB4-51FD-4A2F-89B3-26496CB03E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5988" y="4132263"/>
          <a:ext cx="36353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1" imgW="215713" imgH="241091" progId="Equation.DSMT4">
                  <p:embed/>
                </p:oleObj>
              </mc:Choice>
              <mc:Fallback>
                <p:oleObj name="Equation" r:id="rId21" imgW="215713" imgH="241091" progId="Equation.DSMT4">
                  <p:embed/>
                  <p:pic>
                    <p:nvPicPr>
                      <p:cNvPr id="2059" name="Object 11">
                        <a:extLst>
                          <a:ext uri="{FF2B5EF4-FFF2-40B4-BE49-F238E27FC236}">
                            <a16:creationId xmlns:a16="http://schemas.microsoft.com/office/drawing/2014/main" id="{B9216DB4-51FD-4A2F-89B3-26496CB03E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8" y="4132263"/>
                        <a:ext cx="363537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9C819F2-4F99-4758-A6F5-829EA72A62B0}"/>
              </a:ext>
            </a:extLst>
          </p:cNvPr>
          <p:cNvCxnSpPr/>
          <p:nvPr/>
        </p:nvCxnSpPr>
        <p:spPr>
          <a:xfrm rot="5400000">
            <a:off x="6067425" y="4175126"/>
            <a:ext cx="498475" cy="127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60" name="Object 12">
            <a:extLst>
              <a:ext uri="{FF2B5EF4-FFF2-40B4-BE49-F238E27FC236}">
                <a16:creationId xmlns:a16="http://schemas.microsoft.com/office/drawing/2014/main" id="{A4237D30-79CF-45E1-8324-146EE9769C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81750" y="4081463"/>
          <a:ext cx="2984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3" imgW="215713" imgH="241091" progId="Equation.DSMT4">
                  <p:embed/>
                </p:oleObj>
              </mc:Choice>
              <mc:Fallback>
                <p:oleObj name="Equation" r:id="rId23" imgW="215713" imgH="241091" progId="Equation.DSMT4">
                  <p:embed/>
                  <p:pic>
                    <p:nvPicPr>
                      <p:cNvPr id="2060" name="Object 12">
                        <a:extLst>
                          <a:ext uri="{FF2B5EF4-FFF2-40B4-BE49-F238E27FC236}">
                            <a16:creationId xmlns:a16="http://schemas.microsoft.com/office/drawing/2014/main" id="{A4237D30-79CF-45E1-8324-146EE9769C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0" y="4081463"/>
                        <a:ext cx="29845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>
            <a:extLst>
              <a:ext uri="{FF2B5EF4-FFF2-40B4-BE49-F238E27FC236}">
                <a16:creationId xmlns:a16="http://schemas.microsoft.com/office/drawing/2014/main" id="{6297FA6B-C4C8-4070-BC0A-BD791ED1AE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54988" y="4054475"/>
          <a:ext cx="4508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5" imgW="266469" imgH="241091" progId="Equation.DSMT4">
                  <p:embed/>
                </p:oleObj>
              </mc:Choice>
              <mc:Fallback>
                <p:oleObj name="Equation" r:id="rId25" imgW="266469" imgH="241091" progId="Equation.DSMT4">
                  <p:embed/>
                  <p:pic>
                    <p:nvPicPr>
                      <p:cNvPr id="2061" name="Object 13">
                        <a:extLst>
                          <a:ext uri="{FF2B5EF4-FFF2-40B4-BE49-F238E27FC236}">
                            <a16:creationId xmlns:a16="http://schemas.microsoft.com/office/drawing/2014/main" id="{6297FA6B-C4C8-4070-BC0A-BD791ED1AE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4988" y="4054475"/>
                        <a:ext cx="4508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Freeform 55">
            <a:extLst>
              <a:ext uri="{FF2B5EF4-FFF2-40B4-BE49-F238E27FC236}">
                <a16:creationId xmlns:a16="http://schemas.microsoft.com/office/drawing/2014/main" id="{8E427B5E-4DC9-4FB8-8232-B4C3891F5E2A}"/>
              </a:ext>
            </a:extLst>
          </p:cNvPr>
          <p:cNvSpPr/>
          <p:nvPr/>
        </p:nvSpPr>
        <p:spPr>
          <a:xfrm>
            <a:off x="7658100" y="3871913"/>
            <a:ext cx="506413" cy="712787"/>
          </a:xfrm>
          <a:custGeom>
            <a:avLst/>
            <a:gdLst>
              <a:gd name="connsiteX0" fmla="*/ 0 w 165315"/>
              <a:gd name="connsiteY0" fmla="*/ 0 h 712922"/>
              <a:gd name="connsiteX1" fmla="*/ 154983 w 165315"/>
              <a:gd name="connsiteY1" fmla="*/ 371959 h 712922"/>
              <a:gd name="connsiteX2" fmla="*/ 61993 w 165315"/>
              <a:gd name="connsiteY2" fmla="*/ 712922 h 71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712922">
                <a:moveTo>
                  <a:pt x="0" y="0"/>
                </a:moveTo>
                <a:cubicBezTo>
                  <a:pt x="72325" y="126569"/>
                  <a:pt x="144651" y="253139"/>
                  <a:pt x="154983" y="371959"/>
                </a:cubicBezTo>
                <a:cubicBezTo>
                  <a:pt x="165315" y="490779"/>
                  <a:pt x="113654" y="601850"/>
                  <a:pt x="61993" y="712922"/>
                </a:cubicBezTo>
              </a:path>
            </a:pathLst>
          </a:custGeom>
          <a:ln w="22225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sp>
        <p:nvSpPr>
          <p:cNvPr id="2097" name="TextBox 56">
            <a:extLst>
              <a:ext uri="{FF2B5EF4-FFF2-40B4-BE49-F238E27FC236}">
                <a16:creationId xmlns:a16="http://schemas.microsoft.com/office/drawing/2014/main" id="{4586C0EF-F901-4335-9055-F2FF4ABCD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5326063"/>
            <a:ext cx="36306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A &amp; B are in ratio, but not “C”</a:t>
            </a:r>
          </a:p>
        </p:txBody>
      </p:sp>
      <p:sp>
        <p:nvSpPr>
          <p:cNvPr id="2098" name="TextBox 57">
            <a:extLst>
              <a:ext uri="{FF2B5EF4-FFF2-40B4-BE49-F238E27FC236}">
                <a16:creationId xmlns:a16="http://schemas.microsoft.com/office/drawing/2014/main" id="{C1E8A0FA-1250-4672-8C44-D7F2957CF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0" y="5757863"/>
            <a:ext cx="17668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>
                <a:solidFill>
                  <a:srgbClr val="FF0000"/>
                </a:solidFill>
              </a:rPr>
              <a:t>NO Solutions</a:t>
            </a:r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BFC2E1E8-8856-4A7E-A6D1-8F87991FB694}"/>
              </a:ext>
            </a:extLst>
          </p:cNvPr>
          <p:cNvSpPr/>
          <p:nvPr/>
        </p:nvSpPr>
        <p:spPr>
          <a:xfrm>
            <a:off x="962025" y="1531938"/>
            <a:ext cx="309563" cy="650875"/>
          </a:xfrm>
          <a:custGeom>
            <a:avLst/>
            <a:gdLst>
              <a:gd name="connsiteX0" fmla="*/ 309966 w 309966"/>
              <a:gd name="connsiteY0" fmla="*/ 0 h 650929"/>
              <a:gd name="connsiteX1" fmla="*/ 0 w 309966"/>
              <a:gd name="connsiteY1" fmla="*/ 356461 h 650929"/>
              <a:gd name="connsiteX2" fmla="*/ 309966 w 309966"/>
              <a:gd name="connsiteY2" fmla="*/ 650929 h 650929"/>
              <a:gd name="connsiteX3" fmla="*/ 309966 w 309966"/>
              <a:gd name="connsiteY3" fmla="*/ 650929 h 650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966" h="650929">
                <a:moveTo>
                  <a:pt x="309966" y="0"/>
                </a:moveTo>
                <a:cubicBezTo>
                  <a:pt x="154983" y="123986"/>
                  <a:pt x="0" y="247973"/>
                  <a:pt x="0" y="356461"/>
                </a:cubicBezTo>
                <a:cubicBezTo>
                  <a:pt x="0" y="464949"/>
                  <a:pt x="309966" y="650929"/>
                  <a:pt x="309966" y="650929"/>
                </a:cubicBezTo>
                <a:lnTo>
                  <a:pt x="309966" y="650929"/>
                </a:lnTo>
              </a:path>
            </a:pathLst>
          </a:custGeom>
          <a:ln w="285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graphicFrame>
        <p:nvGraphicFramePr>
          <p:cNvPr id="54" name="Object 7">
            <a:extLst>
              <a:ext uri="{FF2B5EF4-FFF2-40B4-BE49-F238E27FC236}">
                <a16:creationId xmlns:a16="http://schemas.microsoft.com/office/drawing/2014/main" id="{8B24B010-C966-402C-BA65-5EA91077B1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650" y="1712913"/>
          <a:ext cx="3889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7" imgW="355292" imgH="253780" progId="Equation.DSMT4">
                  <p:embed/>
                </p:oleObj>
              </mc:Choice>
              <mc:Fallback>
                <p:oleObj name="Equation" r:id="rId27" imgW="355292" imgH="253780" progId="Equation.DSMT4">
                  <p:embed/>
                  <p:pic>
                    <p:nvPicPr>
                      <p:cNvPr id="54" name="Object 7">
                        <a:extLst>
                          <a:ext uri="{FF2B5EF4-FFF2-40B4-BE49-F238E27FC236}">
                            <a16:creationId xmlns:a16="http://schemas.microsoft.com/office/drawing/2014/main" id="{8B24B010-C966-402C-BA65-5EA91077B1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712913"/>
                        <a:ext cx="3889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B002CF9-AFCE-44E7-AE45-0F2A47EA4C33}"/>
              </a:ext>
            </a:extLst>
          </p:cNvPr>
          <p:cNvCxnSpPr/>
          <p:nvPr/>
        </p:nvCxnSpPr>
        <p:spPr>
          <a:xfrm rot="5400000">
            <a:off x="2007394" y="1850232"/>
            <a:ext cx="496887" cy="127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10">
            <a:extLst>
              <a:ext uri="{FF2B5EF4-FFF2-40B4-BE49-F238E27FC236}">
                <a16:creationId xmlns:a16="http://schemas.microsoft.com/office/drawing/2014/main" id="{27ADA57A-C126-4CA6-AE5E-F25B0CB828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9663" y="1763713"/>
          <a:ext cx="4921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29" imgW="355292" imgH="253780" progId="Equation.DSMT4">
                  <p:embed/>
                </p:oleObj>
              </mc:Choice>
              <mc:Fallback>
                <p:oleObj name="Equation" r:id="rId29" imgW="355292" imgH="253780" progId="Equation.DSMT4">
                  <p:embed/>
                  <p:pic>
                    <p:nvPicPr>
                      <p:cNvPr id="57" name="Object 10">
                        <a:extLst>
                          <a:ext uri="{FF2B5EF4-FFF2-40B4-BE49-F238E27FC236}">
                            <a16:creationId xmlns:a16="http://schemas.microsoft.com/office/drawing/2014/main" id="{27ADA57A-C126-4CA6-AE5E-F25B0CB828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1763713"/>
                        <a:ext cx="492125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070" grpId="0"/>
      <p:bldP spid="2071" grpId="0"/>
      <p:bldP spid="19" grpId="0" animBg="1"/>
      <p:bldP spid="20" grpId="0" animBg="1"/>
      <p:bldP spid="23" grpId="0" animBg="1"/>
      <p:bldP spid="24" grpId="0" animBg="1"/>
      <p:bldP spid="2078" grpId="0"/>
      <p:bldP spid="2079" grpId="0"/>
      <p:bldP spid="32" grpId="0" animBg="1"/>
      <p:bldP spid="33" grpId="0" animBg="1"/>
      <p:bldP spid="35" grpId="0" animBg="1"/>
      <p:bldP spid="36" grpId="0" animBg="1"/>
      <p:bldP spid="2086" grpId="0"/>
      <p:bldP spid="2087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2097" grpId="0"/>
      <p:bldP spid="20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36581B66-F9C5-49EE-8266-C311AF907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38" y="152400"/>
            <a:ext cx="8526462" cy="638175"/>
          </a:xfrm>
        </p:spPr>
        <p:txBody>
          <a:bodyPr/>
          <a:lstStyle/>
          <a:p>
            <a:pPr eaLnBrk="1" hangingPunct="1"/>
            <a:r>
              <a:rPr lang="en-CA" altLang="en-US" sz="2600"/>
              <a:t>III) Solving Problems Involving Linear Systems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D406F3AF-519E-4D6E-AC69-22D01607C6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60338" y="1103313"/>
            <a:ext cx="8526462" cy="5602287"/>
          </a:xfrm>
        </p:spPr>
        <p:txBody>
          <a:bodyPr/>
          <a:lstStyle/>
          <a:p>
            <a:pPr eaLnBrk="1" hangingPunct="1"/>
            <a:r>
              <a:rPr lang="en-CA" altLang="en-US"/>
              <a:t>In the next part, you will have scenarios that involves problems with linear equations</a:t>
            </a:r>
          </a:p>
          <a:p>
            <a:pPr eaLnBrk="1" hangingPunct="1"/>
            <a:r>
              <a:rPr lang="en-CA" altLang="en-US"/>
              <a:t>First step: Indicate What the Variables are</a:t>
            </a:r>
          </a:p>
          <a:p>
            <a:pPr lvl="1" eaLnBrk="1" hangingPunct="1"/>
            <a:r>
              <a:rPr lang="en-CA" altLang="en-US"/>
              <a:t>Number of People</a:t>
            </a:r>
          </a:p>
          <a:p>
            <a:pPr lvl="1" eaLnBrk="1" hangingPunct="1"/>
            <a:r>
              <a:rPr lang="en-CA" altLang="en-US"/>
              <a:t>Cost for a certain item</a:t>
            </a:r>
          </a:p>
          <a:p>
            <a:pPr eaLnBrk="1" hangingPunct="1"/>
            <a:r>
              <a:rPr lang="en-CA" altLang="en-US"/>
              <a:t>2</a:t>
            </a:r>
            <a:r>
              <a:rPr lang="en-CA" altLang="en-US" baseline="30000"/>
              <a:t>nd</a:t>
            </a:r>
            <a:r>
              <a:rPr lang="en-CA" altLang="en-US"/>
              <a:t> Step: Read the Question to generate your 2 equations</a:t>
            </a:r>
          </a:p>
          <a:p>
            <a:pPr lvl="1" eaLnBrk="1" hangingPunct="1"/>
            <a:r>
              <a:rPr lang="en-CA" altLang="en-US"/>
              <a:t>Revenue</a:t>
            </a:r>
          </a:p>
          <a:p>
            <a:pPr lvl="1" eaLnBrk="1" hangingPunct="1"/>
            <a:r>
              <a:rPr lang="en-CA" altLang="en-US"/>
              <a:t>Interest Earned:</a:t>
            </a:r>
            <a:br>
              <a:rPr lang="en-CA" altLang="en-US"/>
            </a:br>
            <a:br>
              <a:rPr lang="en-CA" altLang="en-US"/>
            </a:br>
            <a:br>
              <a:rPr lang="en-CA" altLang="en-US"/>
            </a:br>
            <a:endParaRPr lang="en-CA" altLang="en-US"/>
          </a:p>
          <a:p>
            <a:pPr eaLnBrk="1" hangingPunct="1"/>
            <a:r>
              <a:rPr lang="en-CA" altLang="en-US"/>
              <a:t>3</a:t>
            </a:r>
            <a:r>
              <a:rPr lang="en-CA" altLang="en-US" baseline="30000"/>
              <a:t>rd</a:t>
            </a:r>
            <a:r>
              <a:rPr lang="en-CA" altLang="en-US"/>
              <a:t> Step: Solve the system by Elimination or Substitution</a:t>
            </a:r>
          </a:p>
          <a:p>
            <a:pPr eaLnBrk="1" hangingPunct="1"/>
            <a:r>
              <a:rPr lang="en-CA" altLang="en-US"/>
              <a:t>4</a:t>
            </a:r>
            <a:r>
              <a:rPr lang="en-CA" altLang="en-US" baseline="30000"/>
              <a:t>th</a:t>
            </a:r>
            <a:r>
              <a:rPr lang="en-CA" altLang="en-US"/>
              <a:t> Step: Write your concluding statement</a:t>
            </a:r>
          </a:p>
          <a:p>
            <a:pPr eaLnBrk="1" hangingPunct="1"/>
            <a:endParaRPr lang="en-CA" altLang="en-US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A969D1E3-C6F3-4DD5-87A3-C15F6EBAC8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3878263"/>
          <a:ext cx="301942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854200" imgH="203200" progId="Equation.DSMT4">
                  <p:embed/>
                </p:oleObj>
              </mc:Choice>
              <mc:Fallback>
                <p:oleObj name="Equation" r:id="rId4" imgW="1854200" imgH="2032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A969D1E3-C6F3-4DD5-87A3-C15F6EBAC8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878263"/>
                        <a:ext cx="3019425" cy="33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14ABB99-A0C7-457F-8A39-38A131AE6A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9113" y="3841750"/>
          <a:ext cx="136366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685800" imgH="203200" progId="Equation.DSMT4">
                  <p:embed/>
                </p:oleObj>
              </mc:Choice>
              <mc:Fallback>
                <p:oleObj name="Equation" r:id="rId6" imgW="685800" imgH="203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14ABB99-A0C7-457F-8A39-38A131AE6A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3841750"/>
                        <a:ext cx="1363662" cy="4048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C12A82A-DBBF-434F-AFA7-740DEC880C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9113" y="4381500"/>
          <a:ext cx="13636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609336" imgH="165028" progId="Equation.DSMT4">
                  <p:embed/>
                </p:oleObj>
              </mc:Choice>
              <mc:Fallback>
                <p:oleObj name="Equation" r:id="rId8" imgW="609336" imgH="165028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C12A82A-DBBF-434F-AFA7-740DEC880C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4381500"/>
                        <a:ext cx="1363662" cy="3683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22CBB47-0891-4DAD-908D-4B339458D8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4302125"/>
          <a:ext cx="21494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1295400" imgH="190500" progId="Equation.DSMT4">
                  <p:embed/>
                </p:oleObj>
              </mc:Choice>
              <mc:Fallback>
                <p:oleObj name="Equation" r:id="rId10" imgW="1295400" imgH="1905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22CBB47-0891-4DAD-908D-4B339458D8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302125"/>
                        <a:ext cx="21494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B1CBA8F-16AF-49A8-9C9A-718C0C10A3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33900" y="4637088"/>
          <a:ext cx="33496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2019300" imgH="254000" progId="Equation.DSMT4">
                  <p:embed/>
                </p:oleObj>
              </mc:Choice>
              <mc:Fallback>
                <p:oleObj name="Equation" r:id="rId12" imgW="2019300" imgH="2540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B1CBA8F-16AF-49A8-9C9A-718C0C10A3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4637088"/>
                        <a:ext cx="334962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7D10142-C530-46B5-86BA-0A957B61FC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33900" y="4981575"/>
          <a:ext cx="37496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2260600" imgH="254000" progId="Equation.DSMT4">
                  <p:embed/>
                </p:oleObj>
              </mc:Choice>
              <mc:Fallback>
                <p:oleObj name="Equation" r:id="rId14" imgW="2260600" imgH="2540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F7D10142-C530-46B5-86BA-0A957B61FC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4981575"/>
                        <a:ext cx="374967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96418D9-8477-4AEA-B672-3035C9E8E7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0413" y="5327650"/>
          <a:ext cx="240188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1447172" imgH="253890" progId="Equation.DSMT4">
                  <p:embed/>
                </p:oleObj>
              </mc:Choice>
              <mc:Fallback>
                <p:oleObj name="Equation" r:id="rId16" imgW="1447172" imgH="25389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696418D9-8477-4AEA-B672-3035C9E8E7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5327650"/>
                        <a:ext cx="2401887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F869499C-7971-4C76-A3B3-6E0283F00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81025"/>
            <a:ext cx="8229600" cy="990600"/>
          </a:xfrm>
        </p:spPr>
        <p:txBody>
          <a:bodyPr/>
          <a:lstStyle/>
          <a:p>
            <a:pPr eaLnBrk="1" hangingPunct="1"/>
            <a:r>
              <a:rPr lang="en-CA" altLang="en-US" sz="2400"/>
              <a:t>Ex: A tutoring center charges an annual fee and an hourly fee.  8 hours of tutoring cost $290.  15 hours cost $500.  Find the annual cost and hourly cost.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A5116B-7E00-4A3F-9B7F-4E101AE88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5488" y="1682750"/>
            <a:ext cx="318293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CA" altLang="en-US" sz="2100" baseline="30000">
                <a:solidFill>
                  <a:srgbClr val="FF0000"/>
                </a:solidFill>
                <a:latin typeface="Arial" panose="020B0604020202020204" pitchFamily="34" charset="0"/>
              </a:rPr>
              <a:t>st</a:t>
            </a: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: Indicate the Variables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B2DCB6-6465-47B1-AF3C-4126A3DB7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88" y="1657350"/>
            <a:ext cx="3146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Arial" panose="020B0604020202020204" pitchFamily="34" charset="0"/>
              </a:rPr>
              <a:t>Let “x” be the Annual Cost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B43616-042B-40CE-9675-3C9020E99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2065338"/>
            <a:ext cx="3103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Arial" panose="020B0604020202020204" pitchFamily="34" charset="0"/>
              </a:rPr>
              <a:t>Let “y” be the Hourly Cost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4CD84C-4FC2-40AB-83AB-175FE5D1B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7713" y="2125663"/>
            <a:ext cx="308133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CA" altLang="en-US" sz="2100" baseline="30000">
                <a:solidFill>
                  <a:srgbClr val="FF0000"/>
                </a:solidFill>
                <a:latin typeface="Arial" panose="020B0604020202020204" pitchFamily="34" charset="0"/>
              </a:rPr>
              <a:t>nd</a:t>
            </a: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: Make the Equations</a:t>
            </a:r>
          </a:p>
        </p:txBody>
      </p:sp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CE2366A8-9BA4-4E59-858A-8B5088D6EC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250" y="2967038"/>
          <a:ext cx="21780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939392" imgH="215806" progId="Equation.DSMT4">
                  <p:embed/>
                </p:oleObj>
              </mc:Choice>
              <mc:Fallback>
                <p:oleObj name="Equation" r:id="rId4" imgW="939392" imgH="215806" progId="Equation.DSMT4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CE2366A8-9BA4-4E59-858A-8B5088D6EC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2967038"/>
                        <a:ext cx="21780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>
            <a:extLst>
              <a:ext uri="{FF2B5EF4-FFF2-40B4-BE49-F238E27FC236}">
                <a16:creationId xmlns:a16="http://schemas.microsoft.com/office/drawing/2014/main" id="{3FE332E4-623C-4109-8F51-FE33C06F4A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0713" y="3609975"/>
          <a:ext cx="235426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1015559" imgH="215806" progId="Equation.DSMT4">
                  <p:embed/>
                </p:oleObj>
              </mc:Choice>
              <mc:Fallback>
                <p:oleObj name="Equation" r:id="rId6" imgW="1015559" imgH="215806" progId="Equation.DSMT4">
                  <p:embed/>
                  <p:pic>
                    <p:nvPicPr>
                      <p:cNvPr id="23555" name="Object 3">
                        <a:extLst>
                          <a:ext uri="{FF2B5EF4-FFF2-40B4-BE49-F238E27FC236}">
                            <a16:creationId xmlns:a16="http://schemas.microsoft.com/office/drawing/2014/main" id="{3FE332E4-623C-4109-8F51-FE33C06F4A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609975"/>
                        <a:ext cx="235426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E245CC2-1442-46B7-97C3-6AFCD59F7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0" y="2654300"/>
            <a:ext cx="26035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Solve by Elimination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6861476-EF49-4CD5-B73C-CF1A8A5CBDC1}"/>
              </a:ext>
            </a:extLst>
          </p:cNvPr>
          <p:cNvCxnSpPr/>
          <p:nvPr/>
        </p:nvCxnSpPr>
        <p:spPr>
          <a:xfrm>
            <a:off x="403225" y="4181475"/>
            <a:ext cx="3000375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CF9395-FA60-4406-9870-6A43C39D554C}"/>
              </a:ext>
            </a:extLst>
          </p:cNvPr>
          <p:cNvCxnSpPr/>
          <p:nvPr/>
        </p:nvCxnSpPr>
        <p:spPr>
          <a:xfrm rot="5400000" flipH="1" flipV="1">
            <a:off x="581819" y="3074194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0B689EE-8B0F-49A7-9490-F179416E4636}"/>
              </a:ext>
            </a:extLst>
          </p:cNvPr>
          <p:cNvCxnSpPr/>
          <p:nvPr/>
        </p:nvCxnSpPr>
        <p:spPr>
          <a:xfrm rot="5400000" flipH="1" flipV="1">
            <a:off x="581819" y="3717132"/>
            <a:ext cx="357187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556" name="Object 4">
            <a:extLst>
              <a:ext uri="{FF2B5EF4-FFF2-40B4-BE49-F238E27FC236}">
                <a16:creationId xmlns:a16="http://schemas.microsoft.com/office/drawing/2014/main" id="{397EEEFF-E25D-41A3-82E4-7FC06641C7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1038" y="4295775"/>
          <a:ext cx="2936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126725" imgH="177415" progId="Equation.DSMT4">
                  <p:embed/>
                </p:oleObj>
              </mc:Choice>
              <mc:Fallback>
                <p:oleObj name="Equation" r:id="rId8" imgW="126725" imgH="177415" progId="Equation.DSMT4">
                  <p:embed/>
                  <p:pic>
                    <p:nvPicPr>
                      <p:cNvPr id="23556" name="Object 4">
                        <a:extLst>
                          <a:ext uri="{FF2B5EF4-FFF2-40B4-BE49-F238E27FC236}">
                            <a16:creationId xmlns:a16="http://schemas.microsoft.com/office/drawing/2014/main" id="{397EEEFF-E25D-41A3-82E4-7FC06641C7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8" y="4295775"/>
                        <a:ext cx="293687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BF8C2A7-0101-445E-8F7B-6049B4C42D68}"/>
              </a:ext>
            </a:extLst>
          </p:cNvPr>
          <p:cNvCxnSpPr/>
          <p:nvPr/>
        </p:nvCxnSpPr>
        <p:spPr>
          <a:xfrm rot="5400000" flipH="1" flipV="1">
            <a:off x="1296194" y="3074194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BA7A50-907C-4379-B3FC-618AEB5C4745}"/>
              </a:ext>
            </a:extLst>
          </p:cNvPr>
          <p:cNvCxnSpPr/>
          <p:nvPr/>
        </p:nvCxnSpPr>
        <p:spPr>
          <a:xfrm rot="5400000" flipH="1" flipV="1">
            <a:off x="1296194" y="3717132"/>
            <a:ext cx="357187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CF10194-D921-4356-A6FC-B7F5A3F0B05E}"/>
              </a:ext>
            </a:extLst>
          </p:cNvPr>
          <p:cNvCxnSpPr/>
          <p:nvPr/>
        </p:nvCxnSpPr>
        <p:spPr>
          <a:xfrm rot="5400000" flipH="1" flipV="1">
            <a:off x="2296319" y="3074194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ADD3BEB-2D5A-4974-938D-311B695DCF96}"/>
              </a:ext>
            </a:extLst>
          </p:cNvPr>
          <p:cNvCxnSpPr/>
          <p:nvPr/>
        </p:nvCxnSpPr>
        <p:spPr>
          <a:xfrm rot="5400000" flipH="1" flipV="1">
            <a:off x="2439194" y="3717132"/>
            <a:ext cx="357187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557" name="Object 5">
            <a:extLst>
              <a:ext uri="{FF2B5EF4-FFF2-40B4-BE49-F238E27FC236}">
                <a16:creationId xmlns:a16="http://schemas.microsoft.com/office/drawing/2014/main" id="{A24CB2CC-5574-45BA-BAB1-40CADC9BA5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9325" y="4281488"/>
          <a:ext cx="88265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380835" imgH="203112" progId="Equation.DSMT4">
                  <p:embed/>
                </p:oleObj>
              </mc:Choice>
              <mc:Fallback>
                <p:oleObj name="Equation" r:id="rId10" imgW="380835" imgH="203112" progId="Equation.DSMT4">
                  <p:embed/>
                  <p:pic>
                    <p:nvPicPr>
                      <p:cNvPr id="23557" name="Object 5">
                        <a:extLst>
                          <a:ext uri="{FF2B5EF4-FFF2-40B4-BE49-F238E27FC236}">
                            <a16:creationId xmlns:a16="http://schemas.microsoft.com/office/drawing/2014/main" id="{A24CB2CC-5574-45BA-BAB1-40CADC9BA5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4281488"/>
                        <a:ext cx="882650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>
            <a:extLst>
              <a:ext uri="{FF2B5EF4-FFF2-40B4-BE49-F238E27FC236}">
                <a16:creationId xmlns:a16="http://schemas.microsoft.com/office/drawing/2014/main" id="{7076B9E2-B251-4B62-A4E7-FF78E1AE00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1975" y="4235450"/>
          <a:ext cx="138112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596900" imgH="190500" progId="Equation.DSMT4">
                  <p:embed/>
                </p:oleObj>
              </mc:Choice>
              <mc:Fallback>
                <p:oleObj name="Equation" r:id="rId12" imgW="596900" imgH="190500" progId="Equation.DSMT4">
                  <p:embed/>
                  <p:pic>
                    <p:nvPicPr>
                      <p:cNvPr id="23558" name="Object 6">
                        <a:extLst>
                          <a:ext uri="{FF2B5EF4-FFF2-40B4-BE49-F238E27FC236}">
                            <a16:creationId xmlns:a16="http://schemas.microsoft.com/office/drawing/2014/main" id="{7076B9E2-B251-4B62-A4E7-FF78E1AE00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1975" y="4235450"/>
                        <a:ext cx="138112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>
            <a:extLst>
              <a:ext uri="{FF2B5EF4-FFF2-40B4-BE49-F238E27FC236}">
                <a16:creationId xmlns:a16="http://schemas.microsoft.com/office/drawing/2014/main" id="{15FAC80A-59A4-4092-A716-A52E476274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5588" y="4775200"/>
          <a:ext cx="126523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545626" imgH="215713" progId="Equation.DSMT4">
                  <p:embed/>
                </p:oleObj>
              </mc:Choice>
              <mc:Fallback>
                <p:oleObj name="Equation" r:id="rId14" imgW="545626" imgH="215713" progId="Equation.DSMT4">
                  <p:embed/>
                  <p:pic>
                    <p:nvPicPr>
                      <p:cNvPr id="23559" name="Object 7">
                        <a:extLst>
                          <a:ext uri="{FF2B5EF4-FFF2-40B4-BE49-F238E27FC236}">
                            <a16:creationId xmlns:a16="http://schemas.microsoft.com/office/drawing/2014/main" id="{15FAC80A-59A4-4092-A716-A52E476274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8" y="4775200"/>
                        <a:ext cx="1265237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8">
            <a:extLst>
              <a:ext uri="{FF2B5EF4-FFF2-40B4-BE49-F238E27FC236}">
                <a16:creationId xmlns:a16="http://schemas.microsoft.com/office/drawing/2014/main" id="{B1527C8B-F35A-4C7A-9C4C-D9A7B53442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4988" y="5372100"/>
          <a:ext cx="267811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1155700" imgH="254000" progId="Equation.DSMT4">
                  <p:embed/>
                </p:oleObj>
              </mc:Choice>
              <mc:Fallback>
                <p:oleObj name="Equation" r:id="rId16" imgW="1155700" imgH="254000" progId="Equation.DSMT4">
                  <p:embed/>
                  <p:pic>
                    <p:nvPicPr>
                      <p:cNvPr id="23560" name="Object 8">
                        <a:extLst>
                          <a:ext uri="{FF2B5EF4-FFF2-40B4-BE49-F238E27FC236}">
                            <a16:creationId xmlns:a16="http://schemas.microsoft.com/office/drawing/2014/main" id="{B1527C8B-F35A-4C7A-9C4C-D9A7B53442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5372100"/>
                        <a:ext cx="267811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9">
            <a:extLst>
              <a:ext uri="{FF2B5EF4-FFF2-40B4-BE49-F238E27FC236}">
                <a16:creationId xmlns:a16="http://schemas.microsoft.com/office/drawing/2014/main" id="{6DD52F32-3FD4-43E8-B87F-654D982F4F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0700" y="5942013"/>
          <a:ext cx="1265238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545863" imgH="190417" progId="Equation.DSMT4">
                  <p:embed/>
                </p:oleObj>
              </mc:Choice>
              <mc:Fallback>
                <p:oleObj name="Equation" r:id="rId18" imgW="545863" imgH="190417" progId="Equation.DSMT4">
                  <p:embed/>
                  <p:pic>
                    <p:nvPicPr>
                      <p:cNvPr id="23561" name="Object 9">
                        <a:extLst>
                          <a:ext uri="{FF2B5EF4-FFF2-40B4-BE49-F238E27FC236}">
                            <a16:creationId xmlns:a16="http://schemas.microsoft.com/office/drawing/2014/main" id="{6DD52F32-3FD4-43E8-B87F-654D982F4F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5942013"/>
                        <a:ext cx="1265238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1108CC19-6D4B-425C-9B3E-75CDE08E5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988" y="4619625"/>
            <a:ext cx="39354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The Hourly cost is $30 per hour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7FBFCD-2E33-49DC-A9D9-74AB86536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988" y="5099050"/>
            <a:ext cx="396716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The Annual cost is $50 per year</a:t>
            </a:r>
          </a:p>
        </p:txBody>
      </p:sp>
      <p:graphicFrame>
        <p:nvGraphicFramePr>
          <p:cNvPr id="25" name="Object 2">
            <a:extLst>
              <a:ext uri="{FF2B5EF4-FFF2-40B4-BE49-F238E27FC236}">
                <a16:creationId xmlns:a16="http://schemas.microsoft.com/office/drawing/2014/main" id="{E53D4082-2CFE-44FB-8AEB-FBA82D7A11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9575" y="2562225"/>
          <a:ext cx="373538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2311200" imgH="215640" progId="Equation.DSMT4">
                  <p:embed/>
                </p:oleObj>
              </mc:Choice>
              <mc:Fallback>
                <p:oleObj name="Equation" r:id="rId20" imgW="2311200" imgH="215640" progId="Equation.DSMT4">
                  <p:embed/>
                  <p:pic>
                    <p:nvPicPr>
                      <p:cNvPr id="25" name="Object 2">
                        <a:extLst>
                          <a:ext uri="{FF2B5EF4-FFF2-40B4-BE49-F238E27FC236}">
                            <a16:creationId xmlns:a16="http://schemas.microsoft.com/office/drawing/2014/main" id="{E53D4082-2CFE-44FB-8AEB-FBA82D7A11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" y="2562225"/>
                        <a:ext cx="3735388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76C36D61-2098-4541-BE1F-906C72C40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8" y="919163"/>
            <a:ext cx="8588375" cy="990600"/>
          </a:xfrm>
        </p:spPr>
        <p:txBody>
          <a:bodyPr/>
          <a:lstStyle/>
          <a:p>
            <a:pPr eaLnBrk="1" hangingPunct="1"/>
            <a:r>
              <a:rPr lang="en-CA" altLang="en-US" sz="2400"/>
              <a:t>Practice: The cost for a school play is $35 per adult and $20 per student. 160 people attended the play and total revenue was $4100.  How many students and adults attended?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F79820-E70D-4CD1-9071-88724E459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0538" y="1697038"/>
            <a:ext cx="318293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CA" altLang="en-US" sz="2100" baseline="30000">
                <a:solidFill>
                  <a:srgbClr val="FF0000"/>
                </a:solidFill>
                <a:latin typeface="Arial" panose="020B0604020202020204" pitchFamily="34" charset="0"/>
              </a:rPr>
              <a:t>st</a:t>
            </a: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: Indicate the Variables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D0558E-2622-4CCE-BB8A-2B44F37B8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0538" y="2182813"/>
            <a:ext cx="308133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CA" altLang="en-US" sz="2100" baseline="30000">
                <a:solidFill>
                  <a:srgbClr val="FF0000"/>
                </a:solidFill>
                <a:latin typeface="Arial" panose="020B0604020202020204" pitchFamily="34" charset="0"/>
              </a:rPr>
              <a:t>nd</a:t>
            </a: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: Make the Equations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C55FCE-84D3-44C3-8254-FDC2C415F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3778250"/>
            <a:ext cx="30670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en-CA" altLang="en-US" sz="2100" baseline="30000">
                <a:solidFill>
                  <a:srgbClr val="FF0000"/>
                </a:solidFill>
                <a:latin typeface="Arial" panose="020B0604020202020204" pitchFamily="34" charset="0"/>
              </a:rPr>
              <a:t>rd</a:t>
            </a: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: Solve by Elimination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37FC67-C0B4-4BF7-8934-8A07DF91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903413"/>
            <a:ext cx="3729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Arial" panose="020B0604020202020204" pitchFamily="34" charset="0"/>
              </a:rPr>
              <a:t>Let “x” be the Number of Adults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D7BA0C-83CB-4174-B6D1-36B7A63FD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2298700"/>
            <a:ext cx="4040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Arial" panose="020B0604020202020204" pitchFamily="34" charset="0"/>
              </a:rPr>
              <a:t>Let “y” be the Number of Students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7A5C02-9FA0-4A96-BE74-AC3DCEB9D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7300" y="2857500"/>
            <a:ext cx="11858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Quantity</a:t>
            </a:r>
          </a:p>
        </p:txBody>
      </p:sp>
      <p:graphicFrame>
        <p:nvGraphicFramePr>
          <p:cNvPr id="24578" name="Object 2">
            <a:extLst>
              <a:ext uri="{FF2B5EF4-FFF2-40B4-BE49-F238E27FC236}">
                <a16:creationId xmlns:a16="http://schemas.microsoft.com/office/drawing/2014/main" id="{19F399CC-4736-4C1E-94A3-D0C2BE6BE3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04900" y="2832100"/>
          <a:ext cx="17954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774364" imgH="203112" progId="Equation.DSMT4">
                  <p:embed/>
                </p:oleObj>
              </mc:Choice>
              <mc:Fallback>
                <p:oleObj name="Equation" r:id="rId4" imgW="774364" imgH="203112" progId="Equation.DSMT4">
                  <p:embed/>
                  <p:pic>
                    <p:nvPicPr>
                      <p:cNvPr id="24578" name="Object 2">
                        <a:extLst>
                          <a:ext uri="{FF2B5EF4-FFF2-40B4-BE49-F238E27FC236}">
                            <a16:creationId xmlns:a16="http://schemas.microsoft.com/office/drawing/2014/main" id="{19F399CC-4736-4C1E-94A3-D0C2BE6BE3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2832100"/>
                        <a:ext cx="1795463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F34E729-1A0F-49B3-AD7F-4FAD7D13E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775" y="3328988"/>
            <a:ext cx="12588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Revenue</a:t>
            </a:r>
          </a:p>
        </p:txBody>
      </p:sp>
      <p:graphicFrame>
        <p:nvGraphicFramePr>
          <p:cNvPr id="24579" name="Object 3">
            <a:extLst>
              <a:ext uri="{FF2B5EF4-FFF2-40B4-BE49-F238E27FC236}">
                <a16:creationId xmlns:a16="http://schemas.microsoft.com/office/drawing/2014/main" id="{D5CD7087-CEC9-4DEF-917B-D4A46719A3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3375" y="3332163"/>
          <a:ext cx="27955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1206500" imgH="203200" progId="Equation.DSMT4">
                  <p:embed/>
                </p:oleObj>
              </mc:Choice>
              <mc:Fallback>
                <p:oleObj name="Equation" r:id="rId6" imgW="1206500" imgH="203200" progId="Equation.DSMT4">
                  <p:embed/>
                  <p:pic>
                    <p:nvPicPr>
                      <p:cNvPr id="24579" name="Object 3">
                        <a:extLst>
                          <a:ext uri="{FF2B5EF4-FFF2-40B4-BE49-F238E27FC236}">
                            <a16:creationId xmlns:a16="http://schemas.microsoft.com/office/drawing/2014/main" id="{D5CD7087-CEC9-4DEF-917B-D4A46719A3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3332163"/>
                        <a:ext cx="2795588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>
            <a:extLst>
              <a:ext uri="{FF2B5EF4-FFF2-40B4-BE49-F238E27FC236}">
                <a16:creationId xmlns:a16="http://schemas.microsoft.com/office/drawing/2014/main" id="{A3FBC3BF-A1C8-43ED-8AE6-622E7ED1E8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2600" y="4295775"/>
          <a:ext cx="17954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774364" imgH="203112" progId="Equation.DSMT4">
                  <p:embed/>
                </p:oleObj>
              </mc:Choice>
              <mc:Fallback>
                <p:oleObj name="Equation" r:id="rId8" imgW="774364" imgH="203112" progId="Equation.DSMT4">
                  <p:embed/>
                  <p:pic>
                    <p:nvPicPr>
                      <p:cNvPr id="24580" name="Object 4">
                        <a:extLst>
                          <a:ext uri="{FF2B5EF4-FFF2-40B4-BE49-F238E27FC236}">
                            <a16:creationId xmlns:a16="http://schemas.microsoft.com/office/drawing/2014/main" id="{A3FBC3BF-A1C8-43ED-8AE6-622E7ED1E8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" y="4295775"/>
                        <a:ext cx="1795463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>
            <a:extLst>
              <a:ext uri="{FF2B5EF4-FFF2-40B4-BE49-F238E27FC236}">
                <a16:creationId xmlns:a16="http://schemas.microsoft.com/office/drawing/2014/main" id="{EA2DC7D1-8325-4EF4-984C-C7885D3A0A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9575" y="4854575"/>
          <a:ext cx="27955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1206500" imgH="203200" progId="Equation.DSMT4">
                  <p:embed/>
                </p:oleObj>
              </mc:Choice>
              <mc:Fallback>
                <p:oleObj name="Equation" r:id="rId9" imgW="1206500" imgH="203200" progId="Equation.DSMT4">
                  <p:embed/>
                  <p:pic>
                    <p:nvPicPr>
                      <p:cNvPr id="24581" name="Object 5">
                        <a:extLst>
                          <a:ext uri="{FF2B5EF4-FFF2-40B4-BE49-F238E27FC236}">
                            <a16:creationId xmlns:a16="http://schemas.microsoft.com/office/drawing/2014/main" id="{EA2DC7D1-8325-4EF4-984C-C7885D3A0A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" y="4854575"/>
                        <a:ext cx="2795588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>
            <a:extLst>
              <a:ext uri="{FF2B5EF4-FFF2-40B4-BE49-F238E27FC236}">
                <a16:creationId xmlns:a16="http://schemas.microsoft.com/office/drawing/2014/main" id="{53023063-F9DD-4BE2-8DAF-1F596A158C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30475" y="4337050"/>
          <a:ext cx="10334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0" imgW="533169" imgH="253890" progId="Equation.DSMT4">
                  <p:embed/>
                </p:oleObj>
              </mc:Choice>
              <mc:Fallback>
                <p:oleObj name="Equation" r:id="rId10" imgW="533169" imgH="253890" progId="Equation.DSMT4">
                  <p:embed/>
                  <p:pic>
                    <p:nvPicPr>
                      <p:cNvPr id="1030" name="Object 6">
                        <a:extLst>
                          <a:ext uri="{FF2B5EF4-FFF2-40B4-BE49-F238E27FC236}">
                            <a16:creationId xmlns:a16="http://schemas.microsoft.com/office/drawing/2014/main" id="{53023063-F9DD-4BE2-8DAF-1F596A158C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4337050"/>
                        <a:ext cx="103346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>
            <a:extLst>
              <a:ext uri="{FF2B5EF4-FFF2-40B4-BE49-F238E27FC236}">
                <a16:creationId xmlns:a16="http://schemas.microsoft.com/office/drawing/2014/main" id="{DE1E7712-D289-4B64-811A-07D745CF5F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8188" y="4922838"/>
          <a:ext cx="3937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2" imgW="203024" imgH="152268" progId="Equation.DSMT4">
                  <p:embed/>
                </p:oleObj>
              </mc:Choice>
              <mc:Fallback>
                <p:oleObj name="Equation" r:id="rId12" imgW="203024" imgH="152268" progId="Equation.DSMT4">
                  <p:embed/>
                  <p:pic>
                    <p:nvPicPr>
                      <p:cNvPr id="1031" name="Object 7">
                        <a:extLst>
                          <a:ext uri="{FF2B5EF4-FFF2-40B4-BE49-F238E27FC236}">
                            <a16:creationId xmlns:a16="http://schemas.microsoft.com/office/drawing/2014/main" id="{DE1E7712-D289-4B64-811A-07D745CF5F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8" y="4922838"/>
                        <a:ext cx="393700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8">
            <a:extLst>
              <a:ext uri="{FF2B5EF4-FFF2-40B4-BE49-F238E27FC236}">
                <a16:creationId xmlns:a16="http://schemas.microsoft.com/office/drawing/2014/main" id="{87B4E32E-1C50-42C5-97E6-821D3493EC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92513" y="4267200"/>
          <a:ext cx="276701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4" imgW="1193800" imgH="203200" progId="Equation.DSMT4">
                  <p:embed/>
                </p:oleObj>
              </mc:Choice>
              <mc:Fallback>
                <p:oleObj name="Equation" r:id="rId14" imgW="1193800" imgH="203200" progId="Equation.DSMT4">
                  <p:embed/>
                  <p:pic>
                    <p:nvPicPr>
                      <p:cNvPr id="24584" name="Object 8">
                        <a:extLst>
                          <a:ext uri="{FF2B5EF4-FFF2-40B4-BE49-F238E27FC236}">
                            <a16:creationId xmlns:a16="http://schemas.microsoft.com/office/drawing/2014/main" id="{87B4E32E-1C50-42C5-97E6-821D3493EC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513" y="4267200"/>
                        <a:ext cx="2767012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9">
            <a:extLst>
              <a:ext uri="{FF2B5EF4-FFF2-40B4-BE49-F238E27FC236}">
                <a16:creationId xmlns:a16="http://schemas.microsoft.com/office/drawing/2014/main" id="{D35FCAEE-AB3A-49FA-BFDB-3EFBA5391C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46488" y="4810125"/>
          <a:ext cx="279558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6" imgW="1206500" imgH="203200" progId="Equation.DSMT4">
                  <p:embed/>
                </p:oleObj>
              </mc:Choice>
              <mc:Fallback>
                <p:oleObj name="Equation" r:id="rId16" imgW="1206500" imgH="203200" progId="Equation.DSMT4">
                  <p:embed/>
                  <p:pic>
                    <p:nvPicPr>
                      <p:cNvPr id="24585" name="Object 9">
                        <a:extLst>
                          <a:ext uri="{FF2B5EF4-FFF2-40B4-BE49-F238E27FC236}">
                            <a16:creationId xmlns:a16="http://schemas.microsoft.com/office/drawing/2014/main" id="{D35FCAEE-AB3A-49FA-BFDB-3EFBA5391C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6488" y="4810125"/>
                        <a:ext cx="2795587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E9791F-2855-4DF5-AD98-C56D76C5EFA0}"/>
              </a:ext>
            </a:extLst>
          </p:cNvPr>
          <p:cNvCxnSpPr/>
          <p:nvPr/>
        </p:nvCxnSpPr>
        <p:spPr>
          <a:xfrm>
            <a:off x="3549650" y="5233988"/>
            <a:ext cx="3000375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B8E82EF-60A9-4143-8AA2-246080E989B0}"/>
              </a:ext>
            </a:extLst>
          </p:cNvPr>
          <p:cNvCxnSpPr/>
          <p:nvPr/>
        </p:nvCxnSpPr>
        <p:spPr>
          <a:xfrm rot="5400000" flipH="1" flipV="1">
            <a:off x="3728244" y="4320382"/>
            <a:ext cx="357187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864E301-80CF-4B67-8AC9-0892236D1A01}"/>
              </a:ext>
            </a:extLst>
          </p:cNvPr>
          <p:cNvCxnSpPr/>
          <p:nvPr/>
        </p:nvCxnSpPr>
        <p:spPr>
          <a:xfrm rot="5400000" flipH="1" flipV="1">
            <a:off x="3744119" y="4880769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1645882-2581-430B-912E-BC440E343CBD}"/>
              </a:ext>
            </a:extLst>
          </p:cNvPr>
          <p:cNvCxnSpPr/>
          <p:nvPr/>
        </p:nvCxnSpPr>
        <p:spPr>
          <a:xfrm rot="5400000" flipH="1" flipV="1">
            <a:off x="4541044" y="4287044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440BE18-16E3-473A-8646-8CBA5FED176F}"/>
              </a:ext>
            </a:extLst>
          </p:cNvPr>
          <p:cNvCxnSpPr/>
          <p:nvPr/>
        </p:nvCxnSpPr>
        <p:spPr>
          <a:xfrm rot="5400000" flipH="1" flipV="1">
            <a:off x="4655344" y="4880769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EDF4B30-131A-4F4A-8FD7-6B2A666F616D}"/>
              </a:ext>
            </a:extLst>
          </p:cNvPr>
          <p:cNvCxnSpPr/>
          <p:nvPr/>
        </p:nvCxnSpPr>
        <p:spPr>
          <a:xfrm rot="5400000" flipH="1" flipV="1">
            <a:off x="5720556" y="4320382"/>
            <a:ext cx="357187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ED9D2D2-4AEA-48DA-9BD2-EDEA94338452}"/>
              </a:ext>
            </a:extLst>
          </p:cNvPr>
          <p:cNvCxnSpPr/>
          <p:nvPr/>
        </p:nvCxnSpPr>
        <p:spPr>
          <a:xfrm rot="5400000" flipH="1" flipV="1">
            <a:off x="5765006" y="4864894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86" name="Object 10">
            <a:extLst>
              <a:ext uri="{FF2B5EF4-FFF2-40B4-BE49-F238E27FC236}">
                <a16:creationId xmlns:a16="http://schemas.microsoft.com/office/drawing/2014/main" id="{ED67698C-793F-4C80-B53C-92928724BA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27463" y="5264150"/>
          <a:ext cx="2936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7" imgW="126725" imgH="177415" progId="Equation.DSMT4">
                  <p:embed/>
                </p:oleObj>
              </mc:Choice>
              <mc:Fallback>
                <p:oleObj name="Equation" r:id="rId17" imgW="126725" imgH="177415" progId="Equation.DSMT4">
                  <p:embed/>
                  <p:pic>
                    <p:nvPicPr>
                      <p:cNvPr id="24586" name="Object 10">
                        <a:extLst>
                          <a:ext uri="{FF2B5EF4-FFF2-40B4-BE49-F238E27FC236}">
                            <a16:creationId xmlns:a16="http://schemas.microsoft.com/office/drawing/2014/main" id="{ED67698C-793F-4C80-B53C-92928724BA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463" y="5264150"/>
                        <a:ext cx="293687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Object 11">
            <a:extLst>
              <a:ext uri="{FF2B5EF4-FFF2-40B4-BE49-F238E27FC236}">
                <a16:creationId xmlns:a16="http://schemas.microsoft.com/office/drawing/2014/main" id="{93B12C39-7AB6-4ACB-A3ED-AB66781E44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7200" y="5267325"/>
          <a:ext cx="10287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19" imgW="444307" imgH="203112" progId="Equation.DSMT4">
                  <p:embed/>
                </p:oleObj>
              </mc:Choice>
              <mc:Fallback>
                <p:oleObj name="Equation" r:id="rId19" imgW="444307" imgH="203112" progId="Equation.DSMT4">
                  <p:embed/>
                  <p:pic>
                    <p:nvPicPr>
                      <p:cNvPr id="24587" name="Object 11">
                        <a:extLst>
                          <a:ext uri="{FF2B5EF4-FFF2-40B4-BE49-F238E27FC236}">
                            <a16:creationId xmlns:a16="http://schemas.microsoft.com/office/drawing/2014/main" id="{93B12C39-7AB6-4ACB-A3ED-AB66781E44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267325"/>
                        <a:ext cx="10287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2">
            <a:extLst>
              <a:ext uri="{FF2B5EF4-FFF2-40B4-BE49-F238E27FC236}">
                <a16:creationId xmlns:a16="http://schemas.microsoft.com/office/drawing/2014/main" id="{4F16C99E-0A5D-4D30-A488-62FD3D5659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7013" y="5248275"/>
          <a:ext cx="111601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1" imgW="482181" imgH="177646" progId="Equation.DSMT4">
                  <p:embed/>
                </p:oleObj>
              </mc:Choice>
              <mc:Fallback>
                <p:oleObj name="Equation" r:id="rId21" imgW="482181" imgH="177646" progId="Equation.DSMT4">
                  <p:embed/>
                  <p:pic>
                    <p:nvPicPr>
                      <p:cNvPr id="24588" name="Object 12">
                        <a:extLst>
                          <a:ext uri="{FF2B5EF4-FFF2-40B4-BE49-F238E27FC236}">
                            <a16:creationId xmlns:a16="http://schemas.microsoft.com/office/drawing/2014/main" id="{4F16C99E-0A5D-4D30-A488-62FD3D5659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7013" y="5248275"/>
                        <a:ext cx="1116012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9" name="Object 13">
            <a:extLst>
              <a:ext uri="{FF2B5EF4-FFF2-40B4-BE49-F238E27FC236}">
                <a16:creationId xmlns:a16="http://schemas.microsoft.com/office/drawing/2014/main" id="{6C4679DE-7548-4614-A9EA-3C78BB1C93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3325" y="5657850"/>
          <a:ext cx="12350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3" imgW="533169" imgH="203112" progId="Equation.DSMT4">
                  <p:embed/>
                </p:oleObj>
              </mc:Choice>
              <mc:Fallback>
                <p:oleObj name="Equation" r:id="rId23" imgW="533169" imgH="203112" progId="Equation.DSMT4">
                  <p:embed/>
                  <p:pic>
                    <p:nvPicPr>
                      <p:cNvPr id="24589" name="Object 13">
                        <a:extLst>
                          <a:ext uri="{FF2B5EF4-FFF2-40B4-BE49-F238E27FC236}">
                            <a16:creationId xmlns:a16="http://schemas.microsoft.com/office/drawing/2014/main" id="{6C4679DE-7548-4614-A9EA-3C78BB1C93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3325" y="5657850"/>
                        <a:ext cx="123507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0" name="Object 14">
            <a:extLst>
              <a:ext uri="{FF2B5EF4-FFF2-40B4-BE49-F238E27FC236}">
                <a16:creationId xmlns:a16="http://schemas.microsoft.com/office/drawing/2014/main" id="{6C249B57-559A-4AEB-8B30-1BF07057E2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0313" y="6065838"/>
          <a:ext cx="1058862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5" imgW="457002" imgH="177723" progId="Equation.DSMT4">
                  <p:embed/>
                </p:oleObj>
              </mc:Choice>
              <mc:Fallback>
                <p:oleObj name="Equation" r:id="rId25" imgW="457002" imgH="177723" progId="Equation.DSMT4">
                  <p:embed/>
                  <p:pic>
                    <p:nvPicPr>
                      <p:cNvPr id="24590" name="Object 14">
                        <a:extLst>
                          <a:ext uri="{FF2B5EF4-FFF2-40B4-BE49-F238E27FC236}">
                            <a16:creationId xmlns:a16="http://schemas.microsoft.com/office/drawing/2014/main" id="{6C249B57-559A-4AEB-8B30-1BF07057E2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0313" y="6065838"/>
                        <a:ext cx="1058862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BC749592-652E-4ECA-A5D3-C2AB0FB61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75" y="5722938"/>
            <a:ext cx="35909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100 students and 60 parents</a:t>
            </a:r>
            <a:b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attended the school play</a:t>
            </a:r>
          </a:p>
        </p:txBody>
      </p:sp>
      <p:graphicFrame>
        <p:nvGraphicFramePr>
          <p:cNvPr id="32" name="Object 2">
            <a:extLst>
              <a:ext uri="{FF2B5EF4-FFF2-40B4-BE49-F238E27FC236}">
                <a16:creationId xmlns:a16="http://schemas.microsoft.com/office/drawing/2014/main" id="{1B44AFCF-C5B1-4804-87F3-FB6893263C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8963" y="2844800"/>
          <a:ext cx="17145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27" imgW="1015920" imgH="253800" progId="Equation.DSMT4">
                  <p:embed/>
                </p:oleObj>
              </mc:Choice>
              <mc:Fallback>
                <p:oleObj name="Equation" r:id="rId27" imgW="1015920" imgH="253800" progId="Equation.DSMT4">
                  <p:embed/>
                  <p:pic>
                    <p:nvPicPr>
                      <p:cNvPr id="32" name="Object 2">
                        <a:extLst>
                          <a:ext uri="{FF2B5EF4-FFF2-40B4-BE49-F238E27FC236}">
                            <a16:creationId xmlns:a16="http://schemas.microsoft.com/office/drawing/2014/main" id="{1B44AFCF-C5B1-4804-87F3-FB6893263C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8963" y="2844800"/>
                        <a:ext cx="171450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>
            <a:extLst>
              <a:ext uri="{FF2B5EF4-FFF2-40B4-BE49-F238E27FC236}">
                <a16:creationId xmlns:a16="http://schemas.microsoft.com/office/drawing/2014/main" id="{9EA31F43-1E9A-40A2-81FF-AE0167D8A0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97213" y="3344863"/>
          <a:ext cx="3151187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29" imgW="1866600" imgH="253800" progId="Equation.DSMT4">
                  <p:embed/>
                </p:oleObj>
              </mc:Choice>
              <mc:Fallback>
                <p:oleObj name="Equation" r:id="rId29" imgW="1866600" imgH="253800" progId="Equation.DSMT4">
                  <p:embed/>
                  <p:pic>
                    <p:nvPicPr>
                      <p:cNvPr id="33" name="Object 2">
                        <a:extLst>
                          <a:ext uri="{FF2B5EF4-FFF2-40B4-BE49-F238E27FC236}">
                            <a16:creationId xmlns:a16="http://schemas.microsoft.com/office/drawing/2014/main" id="{9EA31F43-1E9A-40A2-81FF-AE0167D8A0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7213" y="3344863"/>
                        <a:ext cx="3151187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0E86501-AEA6-4C81-BD3D-521B8322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725" y="560388"/>
            <a:ext cx="8637588" cy="990600"/>
          </a:xfrm>
        </p:spPr>
        <p:txBody>
          <a:bodyPr/>
          <a:lstStyle/>
          <a:p>
            <a:pPr eaLnBrk="1" hangingPunct="1"/>
            <a:r>
              <a:rPr lang="en-CA" altLang="en-US" sz="2300"/>
              <a:t>Ex: James invested $9000, part with Bank A (3%) and part with Bank B (5%). After one year, he made a total of $340 in interest.  How much did he invest with each bank?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1EC67B-1905-4226-8AF7-76513DBEC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714500"/>
            <a:ext cx="2698750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Total Investment   $9000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AD3530-3733-4CA1-BFA1-3ED0EB76E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2568575"/>
            <a:ext cx="1454150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Amount $A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Bank A (3%)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A38C0E-42AC-4B34-89A8-9A9F51CCE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2574925"/>
            <a:ext cx="1481138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Amount $B</a:t>
            </a:r>
            <a:br>
              <a:rPr lang="en-CA" altLang="en-US" sz="1800">
                <a:latin typeface="Arial" panose="020B0604020202020204" pitchFamily="34" charset="0"/>
              </a:rPr>
            </a:br>
            <a:r>
              <a:rPr lang="en-CA" altLang="en-US" sz="1800">
                <a:latin typeface="Arial" panose="020B0604020202020204" pitchFamily="34" charset="0"/>
              </a:rPr>
              <a:t>Bank B (5%)</a:t>
            </a:r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50CB3B51-5AF7-437F-8C0E-2FE1B5F7C0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2575" y="3373438"/>
          <a:ext cx="18748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1028254" imgH="253890" progId="Equation.DSMT4">
                  <p:embed/>
                </p:oleObj>
              </mc:Choice>
              <mc:Fallback>
                <p:oleObj name="Equation" r:id="rId4" imgW="1028254" imgH="253890" progId="Equation.DSMT4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50CB3B51-5AF7-437F-8C0E-2FE1B5F7C0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3373438"/>
                        <a:ext cx="187483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60A530BE-5984-4D21-AB97-83C957558A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25700" y="3394075"/>
          <a:ext cx="18748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1028254" imgH="253890" progId="Equation.DSMT4">
                  <p:embed/>
                </p:oleObj>
              </mc:Choice>
              <mc:Fallback>
                <p:oleObj name="Equation" r:id="rId6" imgW="1028254" imgH="253890" progId="Equation.DSMT4">
                  <p:embed/>
                  <p:pic>
                    <p:nvPicPr>
                      <p:cNvPr id="25603" name="Object 3">
                        <a:extLst>
                          <a:ext uri="{FF2B5EF4-FFF2-40B4-BE49-F238E27FC236}">
                            <a16:creationId xmlns:a16="http://schemas.microsoft.com/office/drawing/2014/main" id="{60A530BE-5984-4D21-AB97-83C957558A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3394075"/>
                        <a:ext cx="187483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B90D02A-2A5C-4E0E-B825-66F17454EF7A}"/>
              </a:ext>
            </a:extLst>
          </p:cNvPr>
          <p:cNvCxnSpPr>
            <a:stCxn id="4" idx="2"/>
            <a:endCxn id="5" idx="0"/>
          </p:cNvCxnSpPr>
          <p:nvPr/>
        </p:nvCxnSpPr>
        <p:spPr>
          <a:xfrm rot="5400000">
            <a:off x="1517650" y="1822451"/>
            <a:ext cx="484187" cy="10080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3F16F23-4DB1-458B-9C84-35F411AEE5A8}"/>
              </a:ext>
            </a:extLst>
          </p:cNvPr>
          <p:cNvCxnSpPr>
            <a:stCxn id="4" idx="2"/>
            <a:endCxn id="6" idx="0"/>
          </p:cNvCxnSpPr>
          <p:nvPr/>
        </p:nvCxnSpPr>
        <p:spPr>
          <a:xfrm rot="16200000" flipH="1">
            <a:off x="2502694" y="1845469"/>
            <a:ext cx="490537" cy="968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5D681A39-348D-4714-9005-37D8CA6F14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8925" y="3921125"/>
          <a:ext cx="1249363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685502" imgH="177723" progId="Equation.DSMT4">
                  <p:embed/>
                </p:oleObj>
              </mc:Choice>
              <mc:Fallback>
                <p:oleObj name="Equation" r:id="rId8" imgW="685502" imgH="177723" progId="Equation.DSMT4">
                  <p:embed/>
                  <p:pic>
                    <p:nvPicPr>
                      <p:cNvPr id="25604" name="Object 4">
                        <a:extLst>
                          <a:ext uri="{FF2B5EF4-FFF2-40B4-BE49-F238E27FC236}">
                            <a16:creationId xmlns:a16="http://schemas.microsoft.com/office/drawing/2014/main" id="{5D681A39-348D-4714-9005-37D8CA6F14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3921125"/>
                        <a:ext cx="1249363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B3A580E4-002F-4A1C-92A6-4D23694034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2050" y="3941763"/>
          <a:ext cx="1249363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685502" imgH="177723" progId="Equation.DSMT4">
                  <p:embed/>
                </p:oleObj>
              </mc:Choice>
              <mc:Fallback>
                <p:oleObj name="Equation" r:id="rId10" imgW="685502" imgH="177723" progId="Equation.DSMT4">
                  <p:embed/>
                  <p:pic>
                    <p:nvPicPr>
                      <p:cNvPr id="25605" name="Object 5">
                        <a:extLst>
                          <a:ext uri="{FF2B5EF4-FFF2-40B4-BE49-F238E27FC236}">
                            <a16:creationId xmlns:a16="http://schemas.microsoft.com/office/drawing/2014/main" id="{B3A580E4-002F-4A1C-92A6-4D23694034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2050" y="3941763"/>
                        <a:ext cx="1249363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86569206-E3DE-4CA8-A475-884B4B96C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338" y="1677988"/>
            <a:ext cx="27495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Indicate the Variables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3C9C6D-37A6-4F95-B0C7-BB2CF14DD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1100" y="3665538"/>
            <a:ext cx="25590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Make the Equations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84BAF7-26AF-4D96-A1AB-4A0543AFB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7025" y="2087563"/>
            <a:ext cx="230505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Arial" panose="020B0604020202020204" pitchFamily="34" charset="0"/>
              </a:rPr>
              <a:t>Let “A” be amount </a:t>
            </a:r>
            <a:br>
              <a:rPr lang="en-CA" altLang="en-US" sz="2000">
                <a:latin typeface="Arial" panose="020B0604020202020204" pitchFamily="34" charset="0"/>
              </a:rPr>
            </a:br>
            <a:r>
              <a:rPr lang="en-CA" altLang="en-US" sz="2000">
                <a:latin typeface="Arial" panose="020B0604020202020204" pitchFamily="34" charset="0"/>
              </a:rPr>
              <a:t>invested in Bank 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DD7DFA-4BDC-4B3C-8EFD-2EC37068A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288" y="2932113"/>
            <a:ext cx="23082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Arial" panose="020B0604020202020204" pitchFamily="34" charset="0"/>
              </a:rPr>
              <a:t>Let “B” be amount </a:t>
            </a:r>
            <a:br>
              <a:rPr lang="en-CA" altLang="en-US" sz="2000">
                <a:latin typeface="Arial" panose="020B0604020202020204" pitchFamily="34" charset="0"/>
              </a:rPr>
            </a:br>
            <a:r>
              <a:rPr lang="en-CA" altLang="en-US" sz="2000">
                <a:latin typeface="Arial" panose="020B0604020202020204" pitchFamily="34" charset="0"/>
              </a:rPr>
              <a:t>invested in Bank B</a:t>
            </a:r>
          </a:p>
        </p:txBody>
      </p:sp>
      <p:graphicFrame>
        <p:nvGraphicFramePr>
          <p:cNvPr id="25606" name="Object 6">
            <a:extLst>
              <a:ext uri="{FF2B5EF4-FFF2-40B4-BE49-F238E27FC236}">
                <a16:creationId xmlns:a16="http://schemas.microsoft.com/office/drawing/2014/main" id="{1C9C2AD9-923D-4E5F-900D-4B8B65952C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75450" y="4006850"/>
          <a:ext cx="21431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990170" imgH="190417" progId="Equation.DSMT4">
                  <p:embed/>
                </p:oleObj>
              </mc:Choice>
              <mc:Fallback>
                <p:oleObj name="Equation" r:id="rId12" imgW="990170" imgH="190417" progId="Equation.DSMT4">
                  <p:embed/>
                  <p:pic>
                    <p:nvPicPr>
                      <p:cNvPr id="25606" name="Object 6">
                        <a:extLst>
                          <a:ext uri="{FF2B5EF4-FFF2-40B4-BE49-F238E27FC236}">
                            <a16:creationId xmlns:a16="http://schemas.microsoft.com/office/drawing/2014/main" id="{1C9C2AD9-923D-4E5F-900D-4B8B65952C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5450" y="4006850"/>
                        <a:ext cx="214312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>
            <a:extLst>
              <a:ext uri="{FF2B5EF4-FFF2-40B4-BE49-F238E27FC236}">
                <a16:creationId xmlns:a16="http://schemas.microsoft.com/office/drawing/2014/main" id="{7760A0F5-9AD1-47DD-8CD3-D24A76BFDB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57838" y="4514850"/>
          <a:ext cx="32162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1485900" imgH="190500" progId="Equation.DSMT4">
                  <p:embed/>
                </p:oleObj>
              </mc:Choice>
              <mc:Fallback>
                <p:oleObj name="Equation" r:id="rId14" imgW="1485900" imgH="190500" progId="Equation.DSMT4">
                  <p:embed/>
                  <p:pic>
                    <p:nvPicPr>
                      <p:cNvPr id="25607" name="Object 7">
                        <a:extLst>
                          <a:ext uri="{FF2B5EF4-FFF2-40B4-BE49-F238E27FC236}">
                            <a16:creationId xmlns:a16="http://schemas.microsoft.com/office/drawing/2014/main" id="{7760A0F5-9AD1-47DD-8CD3-D24A76BFDB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4514850"/>
                        <a:ext cx="32162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0A1B967-C82D-4695-9EAC-94A9BBAFA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4988" y="5014913"/>
            <a:ext cx="149701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Solve by </a:t>
            </a:r>
            <a:b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Elimination</a:t>
            </a:r>
          </a:p>
        </p:txBody>
      </p:sp>
      <p:graphicFrame>
        <p:nvGraphicFramePr>
          <p:cNvPr id="25608" name="Object 8">
            <a:extLst>
              <a:ext uri="{FF2B5EF4-FFF2-40B4-BE49-F238E27FC236}">
                <a16:creationId xmlns:a16="http://schemas.microsoft.com/office/drawing/2014/main" id="{6B91E6FB-8056-4F27-A376-945CC62973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7975" y="1963738"/>
          <a:ext cx="214471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6" imgW="990170" imgH="190417" progId="Equation.DSMT4">
                  <p:embed/>
                </p:oleObj>
              </mc:Choice>
              <mc:Fallback>
                <p:oleObj name="Equation" r:id="rId16" imgW="990170" imgH="190417" progId="Equation.DSMT4">
                  <p:embed/>
                  <p:pic>
                    <p:nvPicPr>
                      <p:cNvPr id="25608" name="Object 8">
                        <a:extLst>
                          <a:ext uri="{FF2B5EF4-FFF2-40B4-BE49-F238E27FC236}">
                            <a16:creationId xmlns:a16="http://schemas.microsoft.com/office/drawing/2014/main" id="{6B91E6FB-8056-4F27-A376-945CC62973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1963738"/>
                        <a:ext cx="2144713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9">
            <a:extLst>
              <a:ext uri="{FF2B5EF4-FFF2-40B4-BE49-F238E27FC236}">
                <a16:creationId xmlns:a16="http://schemas.microsoft.com/office/drawing/2014/main" id="{40CEB269-ADDD-4C39-8378-DE90525657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" y="2473325"/>
          <a:ext cx="32162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7" imgW="1485900" imgH="190500" progId="Equation.DSMT4">
                  <p:embed/>
                </p:oleObj>
              </mc:Choice>
              <mc:Fallback>
                <p:oleObj name="Equation" r:id="rId17" imgW="1485900" imgH="190500" progId="Equation.DSMT4">
                  <p:embed/>
                  <p:pic>
                    <p:nvPicPr>
                      <p:cNvPr id="25609" name="Object 9">
                        <a:extLst>
                          <a:ext uri="{FF2B5EF4-FFF2-40B4-BE49-F238E27FC236}">
                            <a16:creationId xmlns:a16="http://schemas.microsoft.com/office/drawing/2014/main" id="{40CEB269-ADDD-4C39-8378-DE90525657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2473325"/>
                        <a:ext cx="32162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>
            <a:extLst>
              <a:ext uri="{FF2B5EF4-FFF2-40B4-BE49-F238E27FC236}">
                <a16:creationId xmlns:a16="http://schemas.microsoft.com/office/drawing/2014/main" id="{270E2460-CE79-4A2D-A8AB-0A8459F63C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55863" y="1931988"/>
          <a:ext cx="14271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18" imgW="736280" imgH="253890" progId="Equation.DSMT4">
                  <p:embed/>
                </p:oleObj>
              </mc:Choice>
              <mc:Fallback>
                <p:oleObj name="Equation" r:id="rId18" imgW="736280" imgH="253890" progId="Equation.DSMT4">
                  <p:embed/>
                  <p:pic>
                    <p:nvPicPr>
                      <p:cNvPr id="1030" name="Object 6">
                        <a:extLst>
                          <a:ext uri="{FF2B5EF4-FFF2-40B4-BE49-F238E27FC236}">
                            <a16:creationId xmlns:a16="http://schemas.microsoft.com/office/drawing/2014/main" id="{270E2460-CE79-4A2D-A8AB-0A8459F63C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1931988"/>
                        <a:ext cx="142716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>
            <a:extLst>
              <a:ext uri="{FF2B5EF4-FFF2-40B4-BE49-F238E27FC236}">
                <a16:creationId xmlns:a16="http://schemas.microsoft.com/office/drawing/2014/main" id="{3EC636C1-1F60-42EF-B38E-DC37FEB4F3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49638" y="2501900"/>
          <a:ext cx="3937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0" imgW="203024" imgH="152268" progId="Equation.DSMT4">
                  <p:embed/>
                </p:oleObj>
              </mc:Choice>
              <mc:Fallback>
                <p:oleObj name="Equation" r:id="rId20" imgW="203024" imgH="152268" progId="Equation.DSMT4">
                  <p:embed/>
                  <p:pic>
                    <p:nvPicPr>
                      <p:cNvPr id="1031" name="Object 7">
                        <a:extLst>
                          <a:ext uri="{FF2B5EF4-FFF2-40B4-BE49-F238E27FC236}">
                            <a16:creationId xmlns:a16="http://schemas.microsoft.com/office/drawing/2014/main" id="{3EC636C1-1F60-42EF-B38E-DC37FEB4F3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9638" y="2501900"/>
                        <a:ext cx="393700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2" name="Object 12">
            <a:extLst>
              <a:ext uri="{FF2B5EF4-FFF2-40B4-BE49-F238E27FC236}">
                <a16:creationId xmlns:a16="http://schemas.microsoft.com/office/drawing/2014/main" id="{FF6B2D37-15A5-4991-88F8-5E7BA2745F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1275" y="1957388"/>
          <a:ext cx="318928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2" imgW="1473200" imgH="190500" progId="Equation.DSMT4">
                  <p:embed/>
                </p:oleObj>
              </mc:Choice>
              <mc:Fallback>
                <p:oleObj name="Equation" r:id="rId22" imgW="1473200" imgH="190500" progId="Equation.DSMT4">
                  <p:embed/>
                  <p:pic>
                    <p:nvPicPr>
                      <p:cNvPr id="25612" name="Object 12">
                        <a:extLst>
                          <a:ext uri="{FF2B5EF4-FFF2-40B4-BE49-F238E27FC236}">
                            <a16:creationId xmlns:a16="http://schemas.microsoft.com/office/drawing/2014/main" id="{FF6B2D37-15A5-4991-88F8-5E7BA2745F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1957388"/>
                        <a:ext cx="318928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3" name="Object 13">
            <a:extLst>
              <a:ext uri="{FF2B5EF4-FFF2-40B4-BE49-F238E27FC236}">
                <a16:creationId xmlns:a16="http://schemas.microsoft.com/office/drawing/2014/main" id="{6A95EC36-0AE8-4253-A2E9-EF17C17F55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43338" y="2417763"/>
          <a:ext cx="32162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4" imgW="1485900" imgH="190500" progId="Equation.DSMT4">
                  <p:embed/>
                </p:oleObj>
              </mc:Choice>
              <mc:Fallback>
                <p:oleObj name="Equation" r:id="rId24" imgW="1485900" imgH="190500" progId="Equation.DSMT4">
                  <p:embed/>
                  <p:pic>
                    <p:nvPicPr>
                      <p:cNvPr id="25613" name="Object 13">
                        <a:extLst>
                          <a:ext uri="{FF2B5EF4-FFF2-40B4-BE49-F238E27FC236}">
                            <a16:creationId xmlns:a16="http://schemas.microsoft.com/office/drawing/2014/main" id="{6A95EC36-0AE8-4253-A2E9-EF17C17F55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3338" y="2417763"/>
                        <a:ext cx="32162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38EF528-1685-4995-9DC9-4FBCD9124A1F}"/>
              </a:ext>
            </a:extLst>
          </p:cNvPr>
          <p:cNvCxnSpPr/>
          <p:nvPr/>
        </p:nvCxnSpPr>
        <p:spPr>
          <a:xfrm>
            <a:off x="4064000" y="2843213"/>
            <a:ext cx="3000375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E7F830E-B3B5-429F-85E2-BC4D3AC8AD1C}"/>
              </a:ext>
            </a:extLst>
          </p:cNvPr>
          <p:cNvCxnSpPr/>
          <p:nvPr/>
        </p:nvCxnSpPr>
        <p:spPr>
          <a:xfrm rot="5400000" flipH="1" flipV="1">
            <a:off x="4242594" y="2013744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638EB35-720A-4B80-AF80-08564876BDD3}"/>
              </a:ext>
            </a:extLst>
          </p:cNvPr>
          <p:cNvCxnSpPr/>
          <p:nvPr/>
        </p:nvCxnSpPr>
        <p:spPr>
          <a:xfrm rot="5400000" flipH="1" flipV="1">
            <a:off x="4226719" y="2477294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BA8563F-1E24-41F4-9692-311862F93BA5}"/>
              </a:ext>
            </a:extLst>
          </p:cNvPr>
          <p:cNvCxnSpPr/>
          <p:nvPr/>
        </p:nvCxnSpPr>
        <p:spPr>
          <a:xfrm rot="5400000" flipH="1" flipV="1">
            <a:off x="5299869" y="2013744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1B6270B-E4D4-4DD4-8B95-1EB6A4859BD6}"/>
              </a:ext>
            </a:extLst>
          </p:cNvPr>
          <p:cNvCxnSpPr/>
          <p:nvPr/>
        </p:nvCxnSpPr>
        <p:spPr>
          <a:xfrm rot="5400000" flipH="1" flipV="1">
            <a:off x="5333206" y="2459832"/>
            <a:ext cx="357187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956F6B5-6A6F-490A-BEDA-7CEC64202878}"/>
              </a:ext>
            </a:extLst>
          </p:cNvPr>
          <p:cNvCxnSpPr/>
          <p:nvPr/>
        </p:nvCxnSpPr>
        <p:spPr>
          <a:xfrm rot="5400000" flipH="1" flipV="1">
            <a:off x="6479381" y="2045494"/>
            <a:ext cx="357188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33C60E9-5D9E-4B8E-BB47-C94113087435}"/>
              </a:ext>
            </a:extLst>
          </p:cNvPr>
          <p:cNvCxnSpPr/>
          <p:nvPr/>
        </p:nvCxnSpPr>
        <p:spPr>
          <a:xfrm rot="5400000" flipH="1" flipV="1">
            <a:off x="6525419" y="2443957"/>
            <a:ext cx="357187" cy="285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614" name="Object 14">
            <a:extLst>
              <a:ext uri="{FF2B5EF4-FFF2-40B4-BE49-F238E27FC236}">
                <a16:creationId xmlns:a16="http://schemas.microsoft.com/office/drawing/2014/main" id="{C7236F14-FCAB-4B9C-8DE4-4307DA28A4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43388" y="2843213"/>
          <a:ext cx="2936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5" imgW="126725" imgH="177415" progId="Equation.DSMT4">
                  <p:embed/>
                </p:oleObj>
              </mc:Choice>
              <mc:Fallback>
                <p:oleObj name="Equation" r:id="rId25" imgW="126725" imgH="177415" progId="Equation.DSMT4">
                  <p:embed/>
                  <p:pic>
                    <p:nvPicPr>
                      <p:cNvPr id="25614" name="Object 14">
                        <a:extLst>
                          <a:ext uri="{FF2B5EF4-FFF2-40B4-BE49-F238E27FC236}">
                            <a16:creationId xmlns:a16="http://schemas.microsoft.com/office/drawing/2014/main" id="{C7236F14-FCAB-4B9C-8DE4-4307DA28A4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388" y="2843213"/>
                        <a:ext cx="293687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5" name="Object 15">
            <a:extLst>
              <a:ext uri="{FF2B5EF4-FFF2-40B4-BE49-F238E27FC236}">
                <a16:creationId xmlns:a16="http://schemas.microsoft.com/office/drawing/2014/main" id="{6819B046-19EB-4298-95D9-D218D66B26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0" y="2874963"/>
          <a:ext cx="12350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27" imgW="532937" imgH="177646" progId="Equation.DSMT4">
                  <p:embed/>
                </p:oleObj>
              </mc:Choice>
              <mc:Fallback>
                <p:oleObj name="Equation" r:id="rId27" imgW="532937" imgH="177646" progId="Equation.DSMT4">
                  <p:embed/>
                  <p:pic>
                    <p:nvPicPr>
                      <p:cNvPr id="25615" name="Object 15">
                        <a:extLst>
                          <a:ext uri="{FF2B5EF4-FFF2-40B4-BE49-F238E27FC236}">
                            <a16:creationId xmlns:a16="http://schemas.microsoft.com/office/drawing/2014/main" id="{6819B046-19EB-4298-95D9-D218D66B26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0" y="2874963"/>
                        <a:ext cx="12350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6" name="Object 16">
            <a:extLst>
              <a:ext uri="{FF2B5EF4-FFF2-40B4-BE49-F238E27FC236}">
                <a16:creationId xmlns:a16="http://schemas.microsoft.com/office/drawing/2014/main" id="{AFAC8616-41D8-42A1-95FB-C149171C10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62650" y="2813050"/>
          <a:ext cx="9985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29" imgW="431425" imgH="177646" progId="Equation.DSMT4">
                  <p:embed/>
                </p:oleObj>
              </mc:Choice>
              <mc:Fallback>
                <p:oleObj name="Equation" r:id="rId29" imgW="431425" imgH="177646" progId="Equation.DSMT4">
                  <p:embed/>
                  <p:pic>
                    <p:nvPicPr>
                      <p:cNvPr id="25616" name="Object 16">
                        <a:extLst>
                          <a:ext uri="{FF2B5EF4-FFF2-40B4-BE49-F238E27FC236}">
                            <a16:creationId xmlns:a16="http://schemas.microsoft.com/office/drawing/2014/main" id="{AFAC8616-41D8-42A1-95FB-C149171C10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2650" y="2813050"/>
                        <a:ext cx="99853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7" name="Object 17">
            <a:extLst>
              <a:ext uri="{FF2B5EF4-FFF2-40B4-BE49-F238E27FC236}">
                <a16:creationId xmlns:a16="http://schemas.microsoft.com/office/drawing/2014/main" id="{F8ACDDC5-D070-4126-A0D5-6D2D1BED73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40388" y="3373438"/>
          <a:ext cx="1500187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1" imgW="647419" imgH="177723" progId="Equation.DSMT4">
                  <p:embed/>
                </p:oleObj>
              </mc:Choice>
              <mc:Fallback>
                <p:oleObj name="Equation" r:id="rId31" imgW="647419" imgH="177723" progId="Equation.DSMT4">
                  <p:embed/>
                  <p:pic>
                    <p:nvPicPr>
                      <p:cNvPr id="25617" name="Object 17">
                        <a:extLst>
                          <a:ext uri="{FF2B5EF4-FFF2-40B4-BE49-F238E27FC236}">
                            <a16:creationId xmlns:a16="http://schemas.microsoft.com/office/drawing/2014/main" id="{F8ACDDC5-D070-4126-A0D5-6D2D1BED73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388" y="3373438"/>
                        <a:ext cx="1500187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8" name="Object 18">
            <a:extLst>
              <a:ext uri="{FF2B5EF4-FFF2-40B4-BE49-F238E27FC236}">
                <a16:creationId xmlns:a16="http://schemas.microsoft.com/office/drawing/2014/main" id="{2299CBA7-E8EB-472D-9849-DB10C30C4E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43563" y="3902075"/>
          <a:ext cx="150018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3" imgW="647419" imgH="177723" progId="Equation.DSMT4">
                  <p:embed/>
                </p:oleObj>
              </mc:Choice>
              <mc:Fallback>
                <p:oleObj name="Equation" r:id="rId33" imgW="647419" imgH="177723" progId="Equation.DSMT4">
                  <p:embed/>
                  <p:pic>
                    <p:nvPicPr>
                      <p:cNvPr id="25618" name="Object 18">
                        <a:extLst>
                          <a:ext uri="{FF2B5EF4-FFF2-40B4-BE49-F238E27FC236}">
                            <a16:creationId xmlns:a16="http://schemas.microsoft.com/office/drawing/2014/main" id="{2299CBA7-E8EB-472D-9849-DB10C30C4E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3902075"/>
                        <a:ext cx="1500187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D832F4B2-7056-4496-887D-6A2F5D51C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588" y="3171825"/>
            <a:ext cx="393541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James invested $5500 with </a:t>
            </a:r>
            <a:b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CA" altLang="en-US" sz="2100">
                <a:solidFill>
                  <a:srgbClr val="FF0000"/>
                </a:solidFill>
                <a:latin typeface="Arial" panose="020B0604020202020204" pitchFamily="34" charset="0"/>
              </a:rPr>
              <a:t>Bank A and $3500 with Bank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15" grpId="0"/>
      <p:bldP spid="16" grpId="0"/>
      <p:bldP spid="16" grpId="1"/>
      <p:bldP spid="17" grpId="0"/>
      <p:bldP spid="17" grpId="1"/>
      <p:bldP spid="19" grpId="0"/>
      <p:bldP spid="19" grpId="1"/>
      <p:bldP spid="22" grpId="0"/>
      <p:bldP spid="4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04D71DF2-E7EE-4D5B-8117-2A6BA490F14C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BQEQUo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BQEQUoZjuBKjAQAAEwVAAAnAAAAdW5pdmVyc2FsL2ZsYXNoX3B1Ymxpc2hpbmdfc2V0dGluZ3MueG1szVhbcxo3FH7nV2i2k8cYO7VbxwN4sL2MmXArrJtkOh1G7B5Y1VppI2kh5Km/pj+sv6RHyGAwvohmyHj8gNGe7zsXnRtbOf+acTIFpZkU1eDo4DAgIGKZMDGpBjdR4+1pQLShIqFcCqgGQgbkvFaq5MWIM50OwBgU1QRphD7LTTVIjcnPyuXZbHbAdK7sU8kLg/z6IJZZOVegQRhQ5ZzTOX6YeQ46qJVKhFTcUVsmBQfCEjRBMGsd5Q1OdRqUndiIxrcTJQuRXEouFVGTUTX46bRu/5YyjuqKZSCsc7qGh/bYnNEkYdYeygfsG5AU2CRFw48OjwMyY4lJq8G7Y0uD4uVtmgW5c4JamkuJ3ghzx5+BoQk11H11ChWMQWFYQdeMKgBJN87WJA18NasDd5TMBc1YHOETYkNVDa6iYT9shP2wcxkOb/otZ6o3ImpGrdALM2g1r8JhpxuFg+F11G7tDIrCT9EOoF0t86bv9cNB2InC/vCi2d0R4W/UPSZs15utHTEfw4tBM9pVU6fe3hXSu+52/DDXn3thv9XsfBhG3W4ravbuUYscXsvWSnkz8StYILJQG+m9LPxeKo18kOUaDDYeTtUEItlgWI5jyjUE5K8cJr8VlDMztyWK/ekWIK/rHGLTt/VXDWxNBfd0jhBNQ2VrxX2yKu73xxvel536Nc8eN7RCjaFxio3ALOt4/WQpNZZio4TtdzKSPFm5BNkIkg7NYK29DW6ZaKDkUUDGeBEcna0rRnlAmEHn4xVYFyNtmFk01Ma6JEEubNxA2oOtYMQpVeiiXj+/i7vtYXHtj440oP90sXBHT4mGIiFXis6wsfuI90D4iF3jNXF7VaC8jFBU7yBJ6pz7CPeXSesj3KbqFhSJpORe8r1lWpGmGEsv2zPKvOz+CCPNDPiIXjAv1d3CcCa8GBep42WlLHhC5rIgnN0CMZJgRIoM/0uBrE9UMlYyW5zi0DdEc4ZpPWUwg+TcR9FnVJEViMR9I+dgnIYvBftGRjCWCnmBTjGB8Zxpx3+wE3FOtb4npUsb37i51OxchZ/eWAdpMqU443cjx64CWW72wU/RdyFRBecSo7lGgZGJaYGlYu8nYclCzMdNb90pnS4u3V7kghSvm6E9jhMfxNj/mCjAlzCmgkjB54TGWLLaptCUyULjiUsWR63/l4EOSphYmDrBNo3KVOLXdA6P3v18fPLLr6fvzw7K//79z9tnQXezt8ep1eaG7+WzG5s38sF2+ALuiS3MD/VgF3sB9ORG5o3b1cxntjNv5CM7mjf24abmDdza115APrO1bWEbUmW23SRb9/n4An+3Lm3vE5Wy3XMeX3sW+9lr3HoGYb1/eU0w0jetaHDmN+wIBixOsTWM7e9Pr8HfD3/34sZge/WqcOBF1/Ua9B88FyM7qHtrQ9rLBJyyEzfScc5yluGSkvywBvo97eyp9N9nJ9xbh/ghVf5dP25ci9hTlQNVcYpJtLfEe/VddJ/hfU0Rc99WryQ23kGsftdvvrSzTzImWIZxtCvf6k1f7eT4sFJ+/FGphGybb0Brpf8AUEsDBBQAAgAIABQEQUohUYoetgIAAFEKAAAhAAAAdW5pdmVyc2FsL2ZsYXNoX3NraW5fc2V0dGluZ3MueG1slVZtb9sgEP6+XxFl3+PuNZ1EI6VpJlXq1mqt+h3bFxsFgwU4Xf79wEANiR17OVUKd89zd9wLKZJ7wlYfZjOUccrFMyhFWCGNxutmJL+Zp41SnC0yzhQwtWBcVJjOVx9/th+UtMgxFj+AmMrZ4Qy6MMv2M4XiYnxbGhkiZLyqMTs+8IIvUpztC8Eblo+mVh5rEJSwvUZe/VhutoMBKJHqXkEV5bS9NjKNUguQEkxK37dGRlkUp0B9pKv2M5HThbp8+xPagUiiWtr6k5EhWo0LiIt8vTYyjGfae9yVpZHLBAV/lYZ++WxkEErxEUTs/O6rkUEGr5v6f2akFrwwBY05l5v4zqEc53r9TFZXRkYJ5kIm0GgXXHnau94FIPc13Htk1lVw+mTqevIgmKanFFZKNIASf7I2WfK3x0bp/YDVDlOpAaGqAz3ppJ9wI72bWNfh/sAbYXnoy2k6yCunTQUbm3DgLtZ3+M3mtn0rQqfvuiBDAQenDFLslB3yt67rGTJQdshnSnJ4ZPR4Bj+1WI7v8S123bxcfm0FhvUxd1Z/8lYT6cFsrgxCO4XHVDyHlTTpvJAKTNtQ0upsSslZTojhAymwIpz9Mrj02F5GouTE4Eatf7CQIopC37y1OepXOuxXex4fR/uj0N3NnmdKv+E3c6wUzspK/yjJ+czx9JJoN/Okn2FeSQ0Hcc92fCKnwmIP4oVzOjUK4wqmYrldrAE0SoICoKS/wsj56Cs9a6oUxFZ3jIAfmVhncSUpSqr/1CuBN8i90TVswGqpqtT+GCb0HR5o3AAAFlnpJ9YerKVqqCIUDuD3PlC0Vx66G5J6QoeGba0eYKeCDXGKk3EMNqibRvdIdGMSTm1s6CG86qz6GdYST7zDxSOvcCrbi0VLP/Ym+5fMjF4Isgo3TJFrbT8voVaafyX/AVBLAwQUAAIACAAUBEFK5yungGEEAABdFAAAJgAAAHVuaXZlcnNhbC9odG1sX3B1Ymxpc2hpbmdfc2V0dGluZ3MueG1szVjdcho3FL73U2i2k8uAnTqt4wE82F4PTDAQWDfJdDqM2D2wqrXSVtJCyFWfpg+WJ+kRMhiMf7Rt7HZ8gTl7vk/nHJ2/pXbyJeNkBkozKerBQWU/ICBimTAxrQdX0cXro4BoQ0VCuRRQD4QMyEljr5YXY850OgRjUFUTpBH6ODf1IDUmP65W5/N5helc2aeSFwb5dSWWWTVXoEEYUNWc0wV+mEUOOmjs7RFSc6JLmRQcCEvQBMGsdZS3TMaDqtMa0/h6qmQhkjPJpSJqOq4HPxw17d9KxzGdswyE9U03UGjF5pgmCbPmUD5kX4GkwKYp2n2wfxiQOUtMWg/eHFoaVK/u0izJnQ/U0pxJdEaYG/4MDE2ooe6rO1DBBBRGFXTDqAKQdEu2oWngi1kLnChZCJqxOMInxEaqHpxHo0F4EQ7C7lk4uhp0nKneiKgddUIvzLDTPg9H3V4UDket6LJTGhSFn6ISoLKWedP3B+Ew7EbhYHTa7pVE+Bt1iwkvm+1OSczH8HTYjsqe1G1eloX0W72uH6b1uR8OOu3u+1HU63Widv8WtczhjWytVbcTv4YFIgu1ld6ruu+n0sg7Wa7BYN/hVE0hkhcMy3FCuYaA/J7D9ENBOTMLW6LYnq4B8qbOITYDW3/1wNZUcEvnCNE0PGyjuN+ui/vd4Zb3VXf8hmf3G1qjxtA4xUZgVnW8KVlpTaTYKmH7nYwlT9YuTTDSHL1pKkZ5QJhB7+L1U2NjYC4Yxzuw2IPKRJgd9+KUKjRab8pvImm7Utz4tSsN6N+cd070kGooEnKu6Bw7tY96H4SPWgsDz23wQXkZoaguoUmanPsoD1Zp6KN8SdU1KBJJyb30+6tEIW0xkV62Z5R52f0RxpoZ8FE9ZV5H9wrDmfBiXKaOl5Wy4AlZyIJwdg3ESIIRKTL8LwWyOSPJRMlsKeVUG6I5S4DMGMwhOfE56DMekRWIxAUi52DcCX8U7CsZw0Qq5AU6wwRGOdOOv1KKOKda35LSlY2v3KRpd8/DT6+sgzSZUZza5cixT0CWm+fgp+i7kHgE5xKjuUGBkYlpgaVi7ydhyVLNx03vs1M6W166vcglKV43Q3scJz6IsX8xUYAvYUwFkYIvCI2xZLVNoRmThUaJSxZHrf+RgQ5KmFiaOsW1Eg9TiV/T2T948+Ph259+Pnp3XKl++/Ov14+CbqZpn1N7mhunZ4/uYN7IO/veE7gH9io/1J3t6gnQgzuWN66smY/sW97Ie7Yub+zd3csbuLOBPYF8ZA/bwV5Ildl2k+zc5/0r+c0CtLtP1Kp2+7h/kVluXC+zxwzD5uCsRTB2V51oeOw3vgiGIE6x2Cf2HdFrlA/CX7y4MXxe3SccetH1vEb3e89Vx47e/sbY9TIB5+bUDWmcnJxluHYkL9YS/02Deiihn7O3PVvNv0jdPv4C4qr6e9UtUBWnmBbPlkr/faf7rgH7P8XAfVu/2m+9y6/fj7d//NpD+fZPgo29vwFQSwMEFAACAAgAFARBSlGmpFOsAQAAQwYAAB8AAAB1bml2ZXJzYWwvaHRtbF9za2luX3NldHRpbmdzLmpzjZTJTsMwEIbvfYrIXFFV1hZuFS0SEgckuCEObjpNozqeyHZCS8W7k3G32LEBz8WefP5niTzbXtIslrLkPtnavT2/uGfrA/IZVcG56xcRf0F+pkU+h7e8AJFLYB5SH64e3d8nIiTMpBWdbV5JVrf0GNKXBRe6jZcBCRXw6dDlOgB+Bnzr0OUvp7R9WbuSWn2eVcag7KcoDUjTl6gKbhl29mhXu0IPxhrUH+iCp+CIDu2KkSfFmyFZm0uxKLncPGOG/RlPV5nCSs5j8ZebElTzx1c7YHA3fJg6ciLX5slA4QeejsjiZKlAa9jHvZ2SBWHBZyBaugO7fkEd4W5BHl3nOjcHenxB1qZLnkGnS6MxmYvJRqvTzSFZlzOwNjvi6pLMIQTfgOpITa7JHBDLqvzHDywVZtSRDtrt+REVyOe5zPahB2RBjpIl2Vj3ToXa9CfMeULoPaFl6PUVsdEReveezxwFnbjai/scuBqdWH5+8WEVHELdbIw/SOj8njBuDE+XRTMfmuFIPQfd7EE9yQWSo+BqBeoNUdjvEg3YDVbGDujkwy8nOhV3+fS+fwBQSwMEFAACAAgAFARBShra6juqAAAAHwEAABoAAAB1bml2ZXJzYWwvaTE4bl9wcmVzZXRzLnhtbJ2PMQ/CIBCFd34FuV2wW9MA3UzcHHQ2FVFJ6NFw1PrzhdQYZ4dL7l3e915O9a8x8KdL5CNqaMQWuEMbrx7vGk7H3aYFTnnA6xAiOg0YgfeGKd+0eEiOXCZeIpA0PHKeOimXZRGeplQSKIY5l2ASNo6yzBhRVlJOKwor2/m/6M8NDGOcq8vsQ96jKXtRq4VTshoqc3YoPN4iyGpQ8uuuys6US0URSv48ZtgbUEsDBBQAAgAIABQEQUpvwsmzbgAAAHMAAAAcAAAAdW5pdmVyc2FsL2xvY2FsX3NldHRpbmdzLnhtbA3MMQ7CMAxA0b2nsLy3wMbQtBJIbGWhHMBKDERybNRYCG5Ptj88/XH+FoEPbzWbBjwMewTWaCnrM+B9vfRHhOqkicSUA6ohzFM3ikWSG7s3WOEt9ONt5dLC+UqlydN5IX8NkaCHpQ0fmRPupu4PUEsDBBQAAgAIADMDgU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BQEQUqxh8dfkwoAABdaAAApAAAAdW5pdmVyc2FsL3NraW5fY3VzdG9taXphdGlvbl9zZXR0aW5ncy54bWztXOtu47oR/t+nIBwcoAWK+CJfC68KXejEWEf2sbTJbovCYGwmFiJLPpLs3Rz4R5+mD9Yn6ZCSYkmRFSmbbne3ipAgIucbksPhDMkvztB7MG1l5/nOxvyd+KZj69T3TfveE/+A0HDpWI47c6lHfV6QLEI22dB3Nc+xiFtDnk/sFXFX72p3xPJoLZCPEMiEitud7zv2+dKxfWr757bjbohVQ3ti7UCP0oCnVn8Z5+yp+4Qa8a882B1Z0nRbo440kBovohIttUb9lixlYpbOZkvsx4lz75zfkuXDvevs7FWRPq4ft9S1TPvh2ExX6p8QtkzPH/t0k9E5dYTVUasAagtT59Fj3wZSR+4O8oEWuaVWsr22yp4isHSDOcZIIfemZ/oxZK/bbw6amcgtuadZlhcanW5XPgGxoY0MzKDdHAmDHIxPv/hHQ7Q6zc4JaYs8UjerCayqHfnESJztbpvpRNKoP+pkY1znnlk5C9ZrdKXOKB9mOWQFa/7YvdaoN1LyMWxwrLmjqbuDlpLdUNJgCc8Z1mMBhcecejroBIpuTHvlfB7bd04IjOKNwmo9sYECx0L9ntRX+/DWltst1GvjFu4jFXcUqBsI6kBQoE5tNZVhPaUi0OvSJQSZbK3DeqL2OWBse9T1x/aKfhGFpHS8KjmCCxfMD3Ke2G2z5xC1euCmaqN2s9Pr4ENLEgShi5SO2lQbh15v0JOaCDfanYZwkPstoSWgZqfTHHQPzV6rI8DbaNAFLW086KJ2r91uqYcWbgEaSZKstpRDTxg0mxK0hvsD5TAayb1GAzWbTaGtHjpdYSQ3EEgLoEMS+syAgirIQvcgyVKzL6CRMpJH7QNWcVfpoH4LdxuNQ1uWhUbjaNzj6OLmOpYWHk5kzhcUZk5BZu3R25LONVzuXBeEDboBL/cpuiUe1Xiuk5Ur4q/PlyTwX5BkqTMSfMqRidKnBcHSpaizbDms898TKyWeeAtmTvGswZNmOIoiSB7ExbPAvwrg4skTYDxtFoWFbQV5Mw90In0W6eYxf0JDPHPmSWckUPEsSJ3FYVFCE8+C3FkIGUuh4lkQAkvgjk2+bJETSVQ8C9JnHjSdRcWzIH/mY1JpFMzCE+jLIJ4WwBo8g+aKP0uk4lmQQnNR6UwK1uM5NBeUkUrBdDyJFsJFuRR6yLNoIdBTMgWL8zSah4rMluVE4Ws6lgw30ApMbjy4hEVc5UxeKNOrmaR9WkymF9OFPL6oiUqwKhFbln9sdftfmp3un4b1EFdQk34lTSZJXYgr6zSK6dKM+XSyAIV4stDwR6Mmsp+lodMPxmSs4ZoY/lJawWyOr2si+1kE+mE+x5qx0CdjFS/G+kKbGtwuE2xgtSZ+cnZoTfYU+Q7am/Qz8tcUQXg2XYo8y1zxChayTXtHC7SnzqWbsXaxMKbTib7AmhqV1ERsr5Dqks/gDuUVzSUdz0GHCwnQfR18weefa0CSZZVWcjm+uJzAt8E6cmnery349l/RmxnWYP6oXQB4hXVdusALefoRZg48bloSNH0Pjva+JOgT1sEzsF4ApknX4wvJGE815lxzrBvzsfLkWUtiI8e2HhFZLgGHIHvsTWfnQQlzNroKfMwr3ZCOf/0Abj2WJhkuHOhEps2d+d7cU+iFuyo0U7CsFKyyufr1w/hvi5E0nmB1AZOnTm8WBl/1rD0Cy8N2fEQsy2HDgKbJak/sJWzR6JLswMUeQWxlrrjYlsDgWWd+25m/I+KHS+uXcFVqKv74y/lX925sTCCs3BDXLrbEUtoSkeH5kDewlYSuQz7f+i+NJWaP87fqyBuMbibp+smhFZmjrx9XqguvGJQOfo/nkBghHMimUwqEr8BjIAZuiGmVAo61ETTHj8Kwe3cRO6CUUqBNQx2ag75CzTXMRaIj1zBH5VTcYFkfG8zq9JZtSAuA+ewFfpDtO+zYYFE4nz35zy29cyBGWJTsYWah3PQChzp/XXtlHSWKxCxexkN7qEiDbt3zW1YEHbPMDduZF1P74QpH1gzCccIkN87OWvHYZ5kPPCTDVO02gWW2wbQF7d65zoaXWsSLFluQFP76lR0JhjgP2p3F2iygV8fSXLlcKJKmYLZbZEvdKo4DN2c9mxj6YiLJTAP4+4b4yzUkpDu2hy+uK9jtqXgkgb7QvDol7nL973/+q7iaVH+CUhSW/qWsHljFLI7hJ31/1xyfev8ooMeQ5CSUvxQEhpvlCFp878y9IbSlZBiScnkFDqNz/3B27rLQ5iOu5Eqav4cwwrdyNfGKuA8QhgzHscoq4sNnDuKX7sPxDLHzLdOmJeFfHdfZ4I3xbCGpKj9cwUKxzOVDkB5XiKDwHgVZcMoqoU+5lDQIVCmVdGX65XXyVBHFBFiXwftxVe4zM8dTwfHECidiZ+cnDsC27zrWjF0dPL8rAwF203FrUdF32ZkpeotLeGvnczh3IiephvV4UVp0Bn2YsV1lqDJZlpaeUzhjrWKiYUFa7tqxIEIqwWhi4snyNEpRZH6zFu/3U9mzjsOGP6yK9fxYmJbX6Bf/mXysMC2vs7QxhRPGM1C6Jo6Mbjtk4sbLi8wcyFCbQGFk3+gtKcN6MGG3Xl6sS2FBUnLjrKjIs59hbmi4mFlZvMP1Ez0e2k95/Iphbh/18DyVqjg6bz3fe4e+6Vv0tGvzccACjM8+f8/y/1AmawEEt7NpYwSlyH/c0nc1OGuQ5XrD7sprKNTxrsbMeaR2snDbKJqxYFYKueHBnMfyUjibhfAYIqCdcyFOsNLzQcP6MzMN63kTNAzVnp4/e7e5pS4GFzBp5JvJsrj0OrrluOYbsyTsRGUc769BtQ2HjQgTK0h4Fd/WREsleInXb3aWb1p0T6MwFSuImSZ/9EMPlka+Z0v+hN75cd8OS0ovgTDOHR0xLp2sOAnjZ5tMXFBTLuX45Nbjo88IVVHeOcaqjEwUhWjm7PHo7PipWa9nNAWyp6w/rMczLASoDM4ql8i6CBQudJ+4cIxZ6Ds4zSxm/Kp+EUHejOgqTFi9DdEltzuDfE4ig+gayO1Wu/UNiK7GoKfgXmmiC/fZ8xqiq4vZU57oavCvb010SU32lCO6+hJ7ShJdox57ChNdAuO0W2WJruBvAMoSXS9aL5voenmiM4gutcGeskTXy7NUEV0V0ZWmdKZX0liL37PVRN1x3cc/c81k56/BedbEQyvT40cE3mxwGZi6CmO7QnZBuHI2xLTPK5rtW9NswWUIu5u/mc5VZkN2GUI4J/DZcVcJp9mWu1Eca8oUXFMxYvoNpibSbTKqagmuQ5d+RQlWlGBFCVaUYEUJVpRgRQlWlGBFCf5XKEFwkzfZuJMg7W0cdkt9XrGRFRv5w7ORuVfArycjY7fYhdjImPwPTEfG+vT/ykf6dFvRkRUd+SPSkZFPVXxknHVMBM6X6MicJVeEj8z/05jvlpB8+mzej0o69vhXSdKx02NPRTpWpGNFOlakY0U6VqRjRTpWpGNFOv78pON3RRP+Dxi9in/76fm3ijyryLOKPKvIs4o8q8izb/9RvrLsWfVZvuqzfG9Mnp1eAD81d/Yy4jl19hzzvTJn4cSXo85C0E/1Ub7Ywv45PslXgjmLiX4D6ixdBlDQd/J/P/8HUEsDBBQAAgAIABUEQUoSLLtHoRYAALQhAAAXAAAAdW5pdmVyc2FsL3VuaXZlcnNhbC5wbmftWmlQU9m2joojNtjto5XGgIq2jTIpMiOIqDgBCo0QIAHFEIaEOUCAEAWVvi0QaSBRIERbBSGQAIEwBIJIX4IEiDKEhBCQjiFCgMhsJnjhvlf1br1f7+f74ak6dWp/dWqvvdb61tpf7XP+cd3d9btdP+0CAADfXb503hMA2ExT36Ad29RIwPcJdPVjU5yn6zkAue/AlHqgAXN2cwYAarCayltb1eOd0ZdAcQAAMHPj3oQVzUMBgEOXL593/jUJMitwewT34W37qCxV3lXevfZgd3zIm3u/bXLeuuV3O/Oc+McHj9/+M+i6g0b8M+cvB3/S+cf522cvZOX9tt/c7oq7o2TZFN1H73Mk0UkVJPmvZ9A6AfGz9Zy1sZRZeoKUzIiybBlLkbYO8aPaWpMXe62Hx5KE3wEANscbIgV+sKGGseSI5Tm6dM3sHflmQwZi10Co1SkA4ABJY7SF026VGP7ADwBwH7KXtiyOB0lqtqgHAjRK49bNTQBA2SeGsoZbuVmN/SNIsy63TSdJJsKXIYsdFQ3bFTH2tOEEDf9n2crWN3HsM9ZVwiVe2xkull/TSjPkvv3+yrGbkNT5f4bpzSV0ab5pW1dJl8F5pyLipmkgik8gGom4mfhL5mgbjBABYg4i6OSwNnac9UB3bM9Ms8FKa1aRXfz1IjcFpEriWHylGtgw3zpzbKu/zbnVccz69ESmASTl8/NMToe249eP0zwYkUATt2mhNl06plqmYNBIYWd2/bGSpNvLSwMelDQZK9CdH/jKaW0eS/KBoKB+DdmVA5WpRhICInrIeeKxwlrM3aLtEO0jy/NwbCLzExhhxMXEmw2PmPopMwnEx6Jrbdc76HOZaDNhqRZwsLatdryz1m3Ykr/AlfNcoiiVUWQzXuRRfnheUKG5Pz95tBPrtPZ1hLtSsYMWfb+/xpjVj3KQf36RWLC4rgWE753srA3QsP4uIzNfNMIU5Lpxjm6Sl5eVFHKAI88zZmc6gtHVowkM4YW08VMCNDzTxVSIIh/m/qzEiv8qlSSbbeGBtJpa+zOh/tlM9Nvwvgf7+X1Z/GUI0ONqusmB56BqN6YF7tin0r3/cNVH3RHovnIAeg+9Sp0ZtcjON5HgCDceWhC6CH82++evCJdeTPoT/Mr3PJHPRw6cspkZ8N7O7xKwBo9+EbSg4kxma8fYTutKObqcXoGqfD5yYa6Rs1SLrlBmOiknmhHdzDDXUsLCDHb0cl/sJ/Rk0XwFuLM8DGaz2M2uq1rwbLdiPRW9nvoEKy1a6CmbC8AiLA4I52lRmVo0W3emNvapz0NmUNEyKS7UoQQvvkK7kMap84TwjQ08I5Sv0Tf41aWBQtNXkU3AWkx4yUmyK872VtV0SCK3djdsWU+RoNNOW3EpyJb8xItiMcz5zzaDOz3o1BVvfJoJCyKx604OsQ9pXUiD501k4VdlH/FBxRMxesM1xau6iaM3kcoL2V7hxaw98IkdQw/qXsbp2vN3l1lcPvZYHvC4wnS2P+alAxR57ypoOkR4J00G6pTBHKe+xt26JiaG/ao2BO68vB2/KkwKC2Q9ru2xFwlbVqYqMhDnwG+DTGPLPT5e3dEj3GnEik6HTv9wfu8uC0h3rbZXyaPzI68cnltIvXDNdeVBhSifpKqEMC/ksuMsCdy9wEiPw1kiqKk6T1x14BaQseFamG24wCJAGqGKgMhAkqQd6siB1g6Me+OEVhKI2KW7c5Hc1zEj2Y0VX3kY99wdXABVwsvqWKhcK1uzuLmXpogK0wGyyLc7PgJ1ZfKGyFJaeLEUJA66Y8O6Mds/WZkm3KNmVggdRginYyXJkMAnK0UzpJGLRuz4flNRZvRn4VplGCwF6v+SQQPfsREOKSr0xrH8k1BeJM8d2TfowG6OfBnps0G7+J+mdh+WkvaS5fEawbDHWi/tCpvPmthnXiPZFXYlWbqrjHX17QuPs08Nbj0YO39p/29Zee6kTtKjK3brxhEjg0mZsZ+DivZYV+zxW9a5buhs1VbrgToSEFI8Hxk65qO4BBq02flM9xiSt2JEoumS6bRgMO6QcOh0eGE5STZ8GhcO0Y1yGDsVILHiQB2D6Y2h+viYz5qpaZONVejCVW+87OZdN9DIJxVoI1AfcuZbSNe9hZ98u06faq1jNXki2H/E2QpzoPUHLAMGroCq/MsZB5EoYi1Vnu3S+HtQEbF+rp4SDmZLNL0gSPEsyVTlxxFXhrFz8rq+NGaTIlOdIpn52Ytd0TQEDVxqQY/8lQ/eKP6Kgd8CQnH7mPG7jVjsG/UeX69tz9VEbMUOYglXB1M7ZUPRyNOWgv32pBsjUIiw9nyvPcEXZz0AzJhnAO24pi6joSDie3xQUe2NB4zmjKKDjS0n6AfKpjvf5070BIPwU0NJr0oD25eNxVv5IPBkIOu6p7Wp2BF8obp3XheEtbspSe1S5It92fPF0XGcpj8mBo8qXyIKxMp3TU0OPse5fX2UV3WBkZl+a54sagD5tSwLyYNRN1hxnHuRY8THBAwv0sYbtRcWK9EFci2109JKNEH47ByMQ++2COBHVP4XHYQLMBukkb20ueZE+48572cOF2g92+xiipuKrmCY/l5O6XvZHeGnC5sx76dNL8TtNtTtc2DmHO/PFd+GdDRlFMh7YC1JPvwsoqhc03kEdsbTkSbAB++i7STr/HL1XBDNOe3mm17DTcu+znOVnOAtuVbUL34d1OZrEak9B0X1qlUgnJojjNmPxCcb8/GkHTTezSYuNlE4ndqVnC2e8N0nbDqlJYYR8LZmuEOhDonMxVXjp2Ox9sb4E4rXfb2VbK6VOHrSi+W7SJZnefHV3p/iTqbqdYR190k0mejoD4wKoTBfUV8ZiMDfeLDSwm6hpnnjJ0YgqEAhVsqcfVIbI1MHQ1op6fSlmfwrAH+eSji7c+/yZXvCWbvpXcVGHvx8H3o+zIZwKTtvZSisrKXzMgrZf2MxK/4zS5Yz0NVoxE6laoURa+tIU1BlwI7wQkX8tXYryZPHIHb5JOwMpnDWwjH2sfkT88LrRatTX7xKrHQOWMzmDy1ZBLRbIW4Xe7gZsswdg/2FbLgenNojXOCAP/8UNa6u7os5H+yiKkwXe5MnR7tofdE5sxWP5gN0M5kf82bzV5EMEQw8yjSPLrlmrea/uojYp3rtEvoZk/jaSn+cYUd9lpE/TbeszcNHF264qC6NiIfsaU0vXIIMNcaY7qdc4JTnlF9q7EkWJ3mgOSf4FJrPCMeqz6q7WfyV1JyPZca62UsjGqdPSXnIFyNz56ofGP56TFXZ4i6fPt/pfrhf1xv1q/g/hsJckZ9yw0rz3FF29dODhlISOGvAQFzUZzZwDVVqmfC75ayvexRRvcV3JWfxY8NuEmvvD1TG2c025xUSvfWFSfW9L9IjXrqVWmsN1zwmhvl37HximT2v9cWm9WlFIPnqQ3YFCywqHG7MyYzuUtnrs0DY/ZJwPuekfljeMhmdu2rZF2vDAneUk+IO71seoYRR38mhdvUOL0S13qhSp5KM+vVO6DXQEBahNfHeGTGKPyqxncO2UJBAxVs4KSsQwR7xYSHs3FPGtVpbD6vWGs+En7maU1bBrs3i20glB8pnzfVZRnrY4d0+4El1ewh4qFZUMTr7AHPAfxdT3+27OzYzrj/DnOVC+N/D71kFAJKpmJRqg4bgFIRr9daRRqSEs8RzSa7+NxDwbGv7j4C7P2r4AwB+e+CbAKHO/wPOKZhOazXJU6/wAMDHlzvVsrbuIHcz4H16kCbgrGa6CQBgsuMb+A38Bn4Dv4HfwG/gN/Ab+A38/wtGj0sobYzk2frhDUUrWF3hR1H++9Az7P8y39u+9hUpZl0xrY352jHt6iT/8OHrECWtHlLKW9gMUKkkget2zamxuUXWUWQ8Cr/bCzXzYB/kibvC9yh143SRQB6AwoHwuDepohOBIPRCHtHBjyjrgWnV1gDuCgvuPtltztpW9rdm4Ne3nbqTT2ElT92F+Ue8fi5mc6L2+W/nB2vXH92ecO4rHJiwPE2ikCFpMlGY4HOTuIT/GnhG8EjVNlXTREKrHv48wH215eoxDI/+PdL1zrhqc/SBkjT5VJi+zYWiO0+WIqgxHh8coy5F6sDjnAtN3td0I+Z4yTPTua76oDNrX4UDzR86tJ1SfXjZetY3N45Nm+eeZ+r7eUTwHrIuN7ISqhDKvx+ZjZFTZmqYHGgu+mSOj2dJjPCDq0EruGTqTksFK7VzHtcfAkp4DT1RpF/EtxuMCo3dVNgbZQQEz0F6SmN0FXN6d1NIHQTWq9T9xKoI22X7gasgInq0SXCcOxnJhN/K8Xbs7eEE+zftxb2ff7NFe+YA3Otm4uAPsT/EMqM7REcPOipmqJJVHqfewBPXHI5HN+0uC1ZcSuohDLcY8I8FQeJ396ysP8eZIPkH1Av4FBVqaue0t0KbF1PmVNS7z8akDOdmhbxhYKsnHhQVWvgPI3bQ9C49uQy4HN34i8OR6IDBi9VnsjRaYmxumfNt2mvSg+6sO8g+5alNapeTVP4ITxz9Gc+H9axwj60Wtm9kPdOX1jI+yR3lPMe45NnXUGW4UW9CdoNZ0Zjlthx+ucPhpirJfriw1hqowTeB/6DvibkR1AtsQGfuWdPTYE7cZ95/IweJqKpGYz2m/za+KPXi0074usFtXl8EVdsnhsGe9I9d6+vk4dGjuoC5KpfVvav9yO9ogfJ+fKmEbtSeoFl0PxP60ffKa8IZw3cioEv1mYh1TVqceiG8rRKx07ps2gwjY4EZSpHZ+NDK4XSTYppDhpN9A72R3G610LMEJ1gf4kZO/PnlcaD/MOU3GFKGXGJ0bF+Xtm83CHCKs9MSz4U5XsrC5BdMyJGYy6qv9ww7ePinkFIvka6j5Mb9xZX1QzgEPA6cjjg3s7CcR1R+IicU7YFPxIt0laO8IgIfHCAO0pP9XMxLDvzUnYEwPSeUkAJV07PN8wWaXJsxU7IddxLEhP5itPNwLh1x1DmUgxMcUQ6tXQ6tpBfqaFBbJVsuIhQj2jpBJ1I5jG5F/rBiZpyac29xI9FVAfHwudv8xTOYz8sZBsqP5IXiRdgDNi+V9XP7ikxMbCP1lmr424CBbVtvTTVv5wd4JciSL6rDtvPQSdIj5aH3M7Lu+3kaT1+B/BN82s3bVtjgoXmtsHRot+Gmum6m6jHaH9EZdfwSuhS/IDK4l61OeYya3vuARXTuZCobpRyJoAhixkJshY/bV6IwCn7fePFB7tuwEctHqdKUcf/VQ7nMwn6zbN0j2NPeKu7kxrG9ezDPanYhTbbJafGSzIbgNmPPDdHFoWNw9gtpTWsvBmGtC2kB2BiCBSGm+IMp9tE/TVV1QZrXCImMsrzuJj2h7ZmSBiODbCFe7SWqfeUVHuLXuiaXSFbpD/3bf3RnQxnbquUVS7pTVyu0yw8WrhlT5I8hKjdIgTdu4JedSNlBok+ngbho3FhUIK9RHlZo0ZZ/ivMxwYyxOZhKdgLb6lFLoJZPdS8N5A4bDtLjh9i2//jETprKltmmvHIAjiaV0XpKLYqibE9wOXX9NzgPwvDRJ7hvp5p6MPuujuf6iHKWvKZc+jF3GtMF3MBXxHck/RQ/9+Dyc4L9t5kouPB6u9U9qpy1VF7QECJpy7fnoIYIYy2eVjTeHTv+yKSB9Q7am0E1O8XxfYuvePEhiybUILpyMHAiAQ9DbPW3McGrImeXXFDZTS/SQ8fYm0Fb+UrcLx2W2aMiN4Wns5XImzixK92yJdtFg39/pCUcCGu3Uk01RrLSEmfWI0ZvuIkr0zD7+KnSxiD6F3WJoFQBwe++VALjE7PaE0L4gVIddRRZUItL8uctP4QM+Hh3kbQ7dbpwlDpStM+AL6MCexWT7yN47nawLwKfNr2n3YoFuuUoyZ+9jpJULlPknrecKNDPG9YR8oj2FUyaeougOKqmPCiO8g9YsuNKDVaAm8gvS7PSj0ceb08wwvRUvwveqS5NHCstCqG2epx7sbui7fVZnHlhIHXYUCP4l6qwYiTTqtO8yEcwK+A8T0dUiRuBnoGifYKaKtc9C92KGtNwO9iygv510rrNVrDNIn0Wk6rgj0Myh42vmv5+1cNh/q/pvcSvfzUL4KmfQ4eDivocxJ59yx/gdupWoS5e1YgZcGV/5MBJM3uY2n2PNZ3VJP2oFwvMJ/YXWWetJB6mhRcHk4Y8TInOgkG1/THsRLwunD1NeTFyp9ivTUTjqpPX3eZLRGQ8jTCAR421NGnVU8/S8+kNYU5FWvFxY7KSHDtx7KBBtMiypME7sHOeBWdA8UFFX/xYXvteGEd04wiUIM0y8alExIC2qH5Gs9v4sXeS/9q870NS1AlLdzlh3jKta6zzUAYCVy7vnm6IUFm0BDSMVnfZoIwNhVCbhTRlcF2MnSWFNTIZiQiQBCm6T1AqHZUT2hTGfHbUtYwZzxH0xy0Gvip1jEDqfGD+7lKurbYFoiX+483oxBwzilMBO0flBk9mlLmQ+jAOUSQhKSfmQFnPpH/CTlruMlmLXvKcFYE6uRc+cXp2xPrXNd+VrdAfu/qJgyQ5lQoR1k3H3AcbuPzmso2/X2oMa+RgVq6ABSLg+h7ymm9k6pFbNGBigf0Sfy3vYQQQ3rZST6lifP2n2dj3kLZFgrQyTSk0oKDXFeNtL0wdl8s9qhwVPDY5bZU+HnN/4Z1pIkdGie+mBmP28kukUx9DxIg+GdWuUd0GyPso+zsQrZ2MnzeanWCdEKluKiV/jj4nVilQZAfu5F4PU3MoStH86e3pnIZHj7R+x6Z+MpSgstst2TFZzkYdwWjThxsiRxraMb8HLo0vaLfqXGwaJPChKLXzpnvhEve/vnY3OdK+V3f2o1965EXu5JTq1lAVO1bUvnIcXHdjwewq832hfR21uq4lTsFYbY0ayUnxqG7d+EKI6FUH8DsaSMy7Wv0AsmBtJrQV9CK1aPgp4lb+oepdtLKNF9X72nIR8cPCXI6aBmbi+SRIYiw4AyGfRhBJQLA6nfNYTCq6nfSmkLIon43CpLhe747uJrm5/6md9iUjsW4iaQctsfladetM4kXIEcIwnCF6nxgcW9kzqVmco7SuJWOPBAwH0Xt9UnrV5LBXCGuk6tCSiKoZGClQ+fc+EnFtqUwyUbO2SFxvcdK3v50+S1B7Ljw1rovKfbR24W/oOnrygikftZk5saHwSoRlc3bb+MobH+Hghhrv6jNLD0LGTZujRRJG7LxBhgSVKhieX0QGJnZb6/SoaQWc7oDPVb90etobl5+DtlqDzr5Y1MhxZYoRe7kwiV8z2uIv08BZS6p3dbYXqgQ6ADu98MSZ8TbixzuuO+t3tq8p9g+7vUXM3RePjmeOlguODOJSzxLcYD47WYrPDveEfzCguO3uH37WnbxuoJQ+qJT+azJk9ZkCMYgmswx+G35OAlp/fWjdc9XFQP74uibAdWZDbYake/2RhfwgGPlDW0INK/5DPbXP6+yqDMQnr/ORCvHA25Pqcrr+Tv4J+y52dSWOqBhF6LqjpmHCTQCmYRu0EJrhVYN4+C67hRfv7lw7xMBk0LyqZ6eJ60pxsuF4Y4yQtrsslaOv1rqH/pfGHl2do0vdT6hlef5og5wt6bUeL765GfCm3Hc7f3UsJcpvJwBQdhA7TM5AQFBHJjhV/gMPAYDoyh/CF5uB8MVuAn/jdwW7zQDAgTwHd0WfvVS58dvC+nbDg3lJGGb4M4D6unzB/Tz5XFD6fwJQSwMEFAACAAgAFQRBSteZEilfAAAAagAAABsAAAB1bml2ZXJzYWwvdW5pdmVyc2FsLnBuZy54bWwtjFsKgCAQAP+D7iB7gE1NrYXMyyQp9MKkx+2LaP5mPqZz1zyxw6c9rosFgRxcXxbdlvwR/cmutwmU/APYbaEmFPrXMw45WDCNQJJaGd0CCz6OIVvQvEZSihMpqN7lA1BLAQIAABQAAgAIABQEQUoqDcM2UQQAAAsQAAAdAAAAAAAAAAEAAAAAAAAAAAB1bml2ZXJzYWwvY29tbW9uX21lc3NhZ2VzLmxuZ1BLAQIAABQAAgAIABQEQUoZjuBKjAQAAEwVAAAnAAAAAAAAAAEAAAAAAIwEAAB1bml2ZXJzYWwvZmxhc2hfcHVibGlzaGluZ19zZXR0aW5ncy54bWxQSwECAAAUAAIACAAUBEFKIVGKHrYCAABRCgAAIQAAAAAAAAABAAAAAABdCQAAdW5pdmVyc2FsL2ZsYXNoX3NraW5fc2V0dGluZ3MueG1sUEsBAgAAFAACAAgAFARBSucrp4BhBAAAXRQAACYAAAAAAAAAAQAAAAAAUgwAAHVuaXZlcnNhbC9odG1sX3B1Ymxpc2hpbmdfc2V0dGluZ3MueG1sUEsBAgAAFAACAAgAFARBSlGmpFOsAQAAQwYAAB8AAAAAAAAAAQAAAAAA9xAAAHVuaXZlcnNhbC9odG1sX3NraW5fc2V0dGluZ3MuanNQSwECAAAUAAIACAAUBEFKGtrqO6oAAAAfAQAAGgAAAAAAAAABAAAAAADgEgAAdW5pdmVyc2FsL2kxOG5fcHJlc2V0cy54bWxQSwECAAAUAAIACAAUBEFKb8LJs24AAABzAAAAHAAAAAAAAAABAAAAAADCEwAAdW5pdmVyc2FsL2xvY2FsX3NldHRpbmdzLnhtbFBLAQIAABQAAgAIADMDgUTOggk37AIAAIgIAAAUAAAAAAAAAAEAAAAAAGoUAAB1bml2ZXJzYWwvcGxheWVyLnhtbFBLAQIAABQAAgAIABQEQUqxh8dfkwoAABdaAAApAAAAAAAAAAEAAAAAAIgXAAB1bml2ZXJzYWwvc2tpbl9jdXN0b21pemF0aW9uX3NldHRpbmdzLnhtbFBLAQIAABQAAgAIABUEQUoSLLtHoRYAALQhAAAXAAAAAAAAAAAAAAAAAGIiAAB1bml2ZXJzYWwvdW5pdmVyc2FsLnBuZ1BLAQIAABQAAgAIABUEQUrXmRIpXwAAAGoAAAAbAAAAAAAAAAEAAAAAADg5AAB1bml2ZXJzYWwvdW5pdmVyc2FsLnBuZy54bWxQSwUGAAAAAAsACwBJAwAA0DkAAAAA"/>
  <p:tag name="ISPRING_OUTPUT_FOLDER" val="C:\Users\Danny\Dropbox\Website\m9h\m9hch3"/>
  <p:tag name="ISPRING_PRESENTATION_TITLE" val="Section 3.6 Problems Involving Linear Systems"/>
  <p:tag name="ISPRING_RESOURCE_PATHS_HASH_PRESENTER" val="7e64ef6749dd115953378943b9407f91f6cdb75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269</TotalTime>
  <Words>956</Words>
  <Application>Microsoft Office PowerPoint</Application>
  <PresentationFormat>On-screen Show (4:3)</PresentationFormat>
  <Paragraphs>177</Paragraphs>
  <Slides>13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Bookman Old Style</vt:lpstr>
      <vt:lpstr>Gill Sans MT</vt:lpstr>
      <vt:lpstr>Wingdings 3</vt:lpstr>
      <vt:lpstr>Wingdings</vt:lpstr>
      <vt:lpstr>Calibri</vt:lpstr>
      <vt:lpstr>Times New Roman</vt:lpstr>
      <vt:lpstr>Courier New</vt:lpstr>
      <vt:lpstr>Origin</vt:lpstr>
      <vt:lpstr>MathType 5.0 Equation</vt:lpstr>
      <vt:lpstr>MathType 6.0 Equation</vt:lpstr>
      <vt:lpstr>Section 3.6</vt:lpstr>
      <vt:lpstr>I) Number of Solutions:</vt:lpstr>
      <vt:lpstr>Ex: Indicate how many solutions are in each system</vt:lpstr>
      <vt:lpstr>II) Number of Solutions in Standard Form:</vt:lpstr>
      <vt:lpstr>Ex: Indicate the Number of Solutions in each Linear System:</vt:lpstr>
      <vt:lpstr>III) Solving Problems Involving Linear Systems</vt:lpstr>
      <vt:lpstr>Ex: A tutoring center charges an annual fee and an hourly fee.  8 hours of tutoring cost $290.  15 hours cost $500.  Find the annual cost and hourly cost.</vt:lpstr>
      <vt:lpstr>Practice: The cost for a school play is $35 per adult and $20 per student. 160 people attended the play and total revenue was $4100.  How many students and adults attended?</vt:lpstr>
      <vt:lpstr>Ex: James invested $9000, part with Bank A (3%) and part with Bank B (5%). After one year, he made a total of $340 in interest.  How much did he invest with each bank? </vt:lpstr>
      <vt:lpstr>Ex: James invested $10000, part with Bank A (7%) and part with Bank B (13%). After one year, both banks made the same amount of Interest.  How much did he invest with each bank? </vt:lpstr>
      <vt:lpstr>Challenge: A musical charges $4.00 for adults and $2.50 for children.  On the first night, the ratio of adults to kids was 3:5.  On the second night, the ratio was 2:3.  A total of 1390 people attended for two nights, and the revenue generated was $4285.  How many adults and kids attended in each night?</vt:lpstr>
      <vt:lpstr>Challenge: A musical charges $4.00 for adults and $2.50 for children.  On the first night, the ratio of adults to kids was 3:5.  On the second night, the ratio was 2:3.  A total of 1390 people attended for two nights, and the revenue generated was $4285.  How many adults and kids attended?</vt:lpstr>
      <vt:lpstr>Challenge: A musical charges $4.00 for adults and $2.50 for children.  On the first night, the ratio of adults to kids was 3:5.  On the second night, the ratio was 2:3.  A total of 1390 people attended for two nights, and the revenue generated was $4285.  How many adults and kids attended?</vt:lpstr>
    </vt:vector>
  </TitlesOfParts>
  <Company>Young's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3.6 Problems Involving Linear Systems</dc:title>
  <dc:creator>Danny Young</dc:creator>
  <cp:lastModifiedBy>Danny Young</cp:lastModifiedBy>
  <cp:revision>18</cp:revision>
  <dcterms:created xsi:type="dcterms:W3CDTF">2008-02-04T17:46:38Z</dcterms:created>
  <dcterms:modified xsi:type="dcterms:W3CDTF">2018-11-25T19:26:24Z</dcterms:modified>
</cp:coreProperties>
</file>